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7.jpg" ContentType="image/jpg"/>
  <Override PartName="/ppt/media/image8.jpg" ContentType="image/jpg"/>
  <Override PartName="/ppt/notesSlides/notesSlide4.xml" ContentType="application/vnd.openxmlformats-officedocument.presentationml.notesSlide+xml"/>
  <Override PartName="/ppt/media/image16.jpg" ContentType="image/jpg"/>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557" r:id="rId3"/>
    <p:sldId id="558" r:id="rId4"/>
    <p:sldId id="257" r:id="rId5"/>
    <p:sldId id="559" r:id="rId6"/>
    <p:sldId id="259" r:id="rId7"/>
    <p:sldId id="260" r:id="rId8"/>
    <p:sldId id="261" r:id="rId9"/>
    <p:sldId id="560" r:id="rId10"/>
    <p:sldId id="561" r:id="rId11"/>
    <p:sldId id="562" r:id="rId12"/>
    <p:sldId id="563" r:id="rId13"/>
    <p:sldId id="564" r:id="rId14"/>
    <p:sldId id="266" r:id="rId15"/>
    <p:sldId id="565" r:id="rId16"/>
    <p:sldId id="566" r:id="rId17"/>
    <p:sldId id="567" r:id="rId18"/>
    <p:sldId id="568" r:id="rId19"/>
    <p:sldId id="569" r:id="rId20"/>
    <p:sldId id="570" r:id="rId21"/>
    <p:sldId id="571" r:id="rId22"/>
    <p:sldId id="572" r:id="rId23"/>
    <p:sldId id="297" r:id="rId24"/>
    <p:sldId id="573" r:id="rId25"/>
    <p:sldId id="574" r:id="rId26"/>
    <p:sldId id="575" r:id="rId27"/>
    <p:sldId id="275" r:id="rId28"/>
    <p:sldId id="576" r:id="rId29"/>
    <p:sldId id="577" r:id="rId30"/>
    <p:sldId id="578" r:id="rId31"/>
    <p:sldId id="579" r:id="rId32"/>
    <p:sldId id="580" r:id="rId33"/>
    <p:sldId id="581" r:id="rId34"/>
    <p:sldId id="283" r:id="rId35"/>
    <p:sldId id="582" r:id="rId36"/>
    <p:sldId id="285" r:id="rId37"/>
    <p:sldId id="286" r:id="rId38"/>
    <p:sldId id="287" r:id="rId39"/>
    <p:sldId id="583" r:id="rId40"/>
    <p:sldId id="289" r:id="rId41"/>
    <p:sldId id="584" r:id="rId42"/>
    <p:sldId id="586" r:id="rId43"/>
    <p:sldId id="585" r:id="rId44"/>
    <p:sldId id="587" r:id="rId45"/>
  </p:sldIdLst>
  <p:sldSz cx="12192000" cy="6858000"/>
  <p:notesSz cx="9934575" cy="68024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4660"/>
  </p:normalViewPr>
  <p:slideViewPr>
    <p:cSldViewPr>
      <p:cViewPr varScale="1">
        <p:scale>
          <a:sx n="53" d="100"/>
          <a:sy n="53" d="100"/>
        </p:scale>
        <p:origin x="83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4982" cy="341303"/>
          </a:xfrm>
          <a:prstGeom prst="rect">
            <a:avLst/>
          </a:prstGeom>
        </p:spPr>
        <p:txBody>
          <a:bodyPr vert="horz" lIns="91385" tIns="45693" rIns="91385" bIns="4569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7294" y="1"/>
            <a:ext cx="4304982" cy="341303"/>
          </a:xfrm>
          <a:prstGeom prst="rect">
            <a:avLst/>
          </a:prstGeom>
        </p:spPr>
        <p:txBody>
          <a:bodyPr vert="horz" lIns="91385" tIns="45693" rIns="91385" bIns="45693" rtlCol="0"/>
          <a:lstStyle>
            <a:lvl1pPr algn="r">
              <a:defRPr sz="1200"/>
            </a:lvl1pPr>
          </a:lstStyle>
          <a:p>
            <a:fld id="{10ADFD2D-A09E-4062-AC7F-790FE6FEA6FD}" type="datetimeFigureOut">
              <a:rPr kumimoji="1" lang="ja-JP" altLang="en-US" smtClean="0"/>
              <a:t>2023/9/11</a:t>
            </a:fld>
            <a:endParaRPr kumimoji="1" lang="ja-JP" altLang="en-US"/>
          </a:p>
        </p:txBody>
      </p:sp>
      <p:sp>
        <p:nvSpPr>
          <p:cNvPr id="4" name="スライド イメージ プレースホルダー 3"/>
          <p:cNvSpPr>
            <a:spLocks noGrp="1" noRot="1" noChangeAspect="1"/>
          </p:cNvSpPr>
          <p:nvPr>
            <p:ph type="sldImg" idx="2"/>
          </p:nvPr>
        </p:nvSpPr>
        <p:spPr>
          <a:xfrm>
            <a:off x="2927350" y="850900"/>
            <a:ext cx="4079875" cy="2295525"/>
          </a:xfrm>
          <a:prstGeom prst="rect">
            <a:avLst/>
          </a:prstGeom>
          <a:noFill/>
          <a:ln w="12700">
            <a:solidFill>
              <a:prstClr val="black"/>
            </a:solidFill>
          </a:ln>
        </p:spPr>
        <p:txBody>
          <a:bodyPr vert="horz" lIns="91385" tIns="45693" rIns="91385" bIns="45693" rtlCol="0" anchor="ctr"/>
          <a:lstStyle/>
          <a:p>
            <a:endParaRPr lang="ja-JP" altLang="en-US"/>
          </a:p>
        </p:txBody>
      </p:sp>
      <p:sp>
        <p:nvSpPr>
          <p:cNvPr id="5" name="ノート プレースホルダー 4"/>
          <p:cNvSpPr>
            <a:spLocks noGrp="1"/>
          </p:cNvSpPr>
          <p:nvPr>
            <p:ph type="body" sz="quarter" idx="3"/>
          </p:nvPr>
        </p:nvSpPr>
        <p:spPr>
          <a:xfrm>
            <a:off x="993458" y="3273674"/>
            <a:ext cx="7947660" cy="2678460"/>
          </a:xfrm>
          <a:prstGeom prst="rect">
            <a:avLst/>
          </a:prstGeom>
        </p:spPr>
        <p:txBody>
          <a:bodyPr vert="horz" lIns="91385" tIns="45693" rIns="91385" bIns="4569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1136"/>
            <a:ext cx="4304982" cy="341302"/>
          </a:xfrm>
          <a:prstGeom prst="rect">
            <a:avLst/>
          </a:prstGeom>
        </p:spPr>
        <p:txBody>
          <a:bodyPr vert="horz" lIns="91385" tIns="45693" rIns="91385" bIns="4569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7294" y="6461136"/>
            <a:ext cx="4304982" cy="341302"/>
          </a:xfrm>
          <a:prstGeom prst="rect">
            <a:avLst/>
          </a:prstGeom>
        </p:spPr>
        <p:txBody>
          <a:bodyPr vert="horz" lIns="91385" tIns="45693" rIns="91385" bIns="45693" rtlCol="0" anchor="b"/>
          <a:lstStyle>
            <a:lvl1pPr algn="r">
              <a:defRPr sz="1200"/>
            </a:lvl1pPr>
          </a:lstStyle>
          <a:p>
            <a:fld id="{CC78CEF7-7121-41FF-9BDB-D4F4BC90A958}" type="slidenum">
              <a:rPr kumimoji="1" lang="ja-JP" altLang="en-US" smtClean="0"/>
              <a:t>‹#›</a:t>
            </a:fld>
            <a:endParaRPr kumimoji="1" lang="ja-JP" altLang="en-US"/>
          </a:p>
        </p:txBody>
      </p:sp>
    </p:spTree>
    <p:extLst>
      <p:ext uri="{BB962C8B-B14F-4D97-AF65-F5344CB8AC3E}">
        <p14:creationId xmlns:p14="http://schemas.microsoft.com/office/powerpoint/2010/main" val="24138877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B8F46D9-09D3-4B04-90FC-8191C0CD1D98}" type="slidenum">
              <a:rPr kumimoji="1" lang="ja-JP" altLang="en-US" smtClean="0"/>
              <a:t>5</a:t>
            </a:fld>
            <a:endParaRPr kumimoji="1" lang="ja-JP" altLang="en-US"/>
          </a:p>
        </p:txBody>
      </p:sp>
    </p:spTree>
    <p:extLst>
      <p:ext uri="{BB962C8B-B14F-4D97-AF65-F5344CB8AC3E}">
        <p14:creationId xmlns:p14="http://schemas.microsoft.com/office/powerpoint/2010/main" val="340683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B8F46D9-09D3-4B04-90FC-8191C0CD1D98}" type="slidenum">
              <a:rPr kumimoji="1" lang="ja-JP" altLang="en-US" smtClean="0"/>
              <a:t>7</a:t>
            </a:fld>
            <a:endParaRPr kumimoji="1" lang="ja-JP" altLang="en-US"/>
          </a:p>
        </p:txBody>
      </p:sp>
    </p:spTree>
    <p:extLst>
      <p:ext uri="{BB962C8B-B14F-4D97-AF65-F5344CB8AC3E}">
        <p14:creationId xmlns:p14="http://schemas.microsoft.com/office/powerpoint/2010/main" val="349879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B8F46D9-09D3-4B04-90FC-8191C0CD1D98}" type="slidenum">
              <a:rPr kumimoji="1" lang="ja-JP" altLang="en-US" smtClean="0"/>
              <a:t>10</a:t>
            </a:fld>
            <a:endParaRPr kumimoji="1" lang="ja-JP" altLang="en-US"/>
          </a:p>
        </p:txBody>
      </p:sp>
    </p:spTree>
    <p:extLst>
      <p:ext uri="{BB962C8B-B14F-4D97-AF65-F5344CB8AC3E}">
        <p14:creationId xmlns:p14="http://schemas.microsoft.com/office/powerpoint/2010/main" val="308091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B8F46D9-09D3-4B04-90FC-8191C0CD1D98}" type="slidenum">
              <a:rPr kumimoji="1" lang="ja-JP" altLang="en-US" smtClean="0"/>
              <a:t>24</a:t>
            </a:fld>
            <a:endParaRPr kumimoji="1" lang="ja-JP" altLang="en-US"/>
          </a:p>
        </p:txBody>
      </p:sp>
    </p:spTree>
    <p:extLst>
      <p:ext uri="{BB962C8B-B14F-4D97-AF65-F5344CB8AC3E}">
        <p14:creationId xmlns:p14="http://schemas.microsoft.com/office/powerpoint/2010/main" val="2900977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B8F46D9-09D3-4B04-90FC-8191C0CD1D98}" type="slidenum">
              <a:rPr kumimoji="1" lang="ja-JP" altLang="en-US" smtClean="0"/>
              <a:t>34</a:t>
            </a:fld>
            <a:endParaRPr kumimoji="1" lang="ja-JP" altLang="en-US"/>
          </a:p>
        </p:txBody>
      </p:sp>
    </p:spTree>
    <p:extLst>
      <p:ext uri="{BB962C8B-B14F-4D97-AF65-F5344CB8AC3E}">
        <p14:creationId xmlns:p14="http://schemas.microsoft.com/office/powerpoint/2010/main" val="2325847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5A078AE-BF5A-4458-85BC-C1BF224F45D7}" type="datetime1">
              <a:rPr kumimoji="1" lang="ja-JP" altLang="en-US" smtClean="0"/>
              <a:t>2023/9/11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34254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D3EBBBD-4213-437A-AF4F-305D7CFFBEED}" type="datetime1">
              <a:rPr kumimoji="1" lang="ja-JP" altLang="en-US" smtClean="0"/>
              <a:t>2023/9/11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345212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C76872-5324-4390-A3BE-1C93418C3940}" type="datetime1">
              <a:rPr kumimoji="1" lang="ja-JP" altLang="en-US" smtClean="0"/>
              <a:t>2023/9/11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3360389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520821" y="1446403"/>
            <a:ext cx="4140200" cy="574039"/>
          </a:xfrm>
          <a:prstGeom prst="rect">
            <a:avLst/>
          </a:prstGeom>
        </p:spPr>
        <p:txBody>
          <a:bodyPr wrap="square" lIns="0" tIns="0" rIns="0" bIns="0">
            <a:spAutoFit/>
          </a:bodyPr>
          <a:lstStyle>
            <a:lvl1pPr>
              <a:defRPr sz="4000" b="0" i="0">
                <a:solidFill>
                  <a:schemeClr val="tx1"/>
                </a:solidFill>
                <a:latin typeface="BIZ UDPゴシック"/>
                <a:cs typeface="BIZ UDPゴシック"/>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0" i="0">
                <a:solidFill>
                  <a:schemeClr val="tx1"/>
                </a:solidFill>
                <a:latin typeface="BIZ UDPゴシック"/>
                <a:cs typeface="BIZ UDPゴシック"/>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98754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tx1"/>
                </a:solidFill>
                <a:latin typeface="BIZ UDPゴシック"/>
                <a:cs typeface="BIZ UDPゴシック"/>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3635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71609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AAF23B2-1A70-479B-ACCB-D4CB4317DE97}" type="datetime1">
              <a:rPr kumimoji="1" lang="ja-JP" altLang="en-US" smtClean="0"/>
              <a:t>2023/9/11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19735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08047AC-FC5C-42E2-ACEB-407F8085521D}" type="datetime1">
              <a:rPr kumimoji="1" lang="ja-JP" altLang="en-US" smtClean="0"/>
              <a:t>2023/9/11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70715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4FE72F-3F52-40F4-8979-033A7636F813}" type="datetime1">
              <a:rPr kumimoji="1" lang="ja-JP" altLang="en-US" smtClean="0"/>
              <a:t>2023/9/11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2642057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857B659-AF44-413B-8749-16EB367DDEA9}" type="datetime1">
              <a:rPr kumimoji="1" lang="ja-JP" altLang="en-US" smtClean="0"/>
              <a:t>2023/9/11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1621930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F372849-7DDA-4A90-A325-1C6120089AE1}" type="datetime1">
              <a:rPr kumimoji="1" lang="ja-JP" altLang="en-US" smtClean="0"/>
              <a:t>2023/9/11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1184032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232B2DE-B9FB-458C-9C63-3224665270F0}" type="datetime1">
              <a:rPr kumimoji="1" lang="ja-JP" altLang="en-US" smtClean="0"/>
              <a:t>2023/9/11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162323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3071A62-C357-4FD9-8CFA-62038806D919}" type="datetime1">
              <a:rPr kumimoji="1" lang="ja-JP" altLang="en-US" smtClean="0"/>
              <a:t>2023/9/11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186595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6445B01-56C7-4EA9-B061-2FF9F67F66A2}" type="datetime1">
              <a:rPr kumimoji="1" lang="ja-JP" altLang="en-US" smtClean="0"/>
              <a:t>2023/9/11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687694717"/>
      </p:ext>
    </p:extLst>
  </p:cSld>
  <p:clrMapOvr>
    <a:masterClrMapping/>
  </p:clrMapOvr>
</p:sldLayout>
</file>

<file path=ppt/slideMasters/_rels/slideMaster1.xml.rels><?xml version="1.0" encoding="UTF-8" standalone="yes"?><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 TargetMode="Externa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26000"/>
            <a:lum/>
            <a:extLst>
              <a:ext uri="{837473B0-CC2E-450A-ABE3-18F120FF3D39}">
                <a1611:picAttrSrcUrl xmlns:a1611="http://schemas.microsoft.com/office/drawing/2016/11/main" r:id="rId17"/>
              </a:ext>
            </a:extLst>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7DA44-B5A3-4925-B17C-19AE8F916EF3}" type="datetime1">
              <a:rPr kumimoji="1" lang="ja-JP" altLang="en-US" smtClean="0"/>
              <a:t>2023/9/11</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C43C9-C29A-4086-B3B4-1F599B556F9C}" type="slidenum">
              <a:rPr kumimoji="1" lang="ja-JP" altLang="en-US" smtClean="0"/>
              <a:t>‹#›</a:t>
            </a:fld>
            <a:endParaRPr kumimoji="1" lang="ja-JP" altLang="en-US"/>
          </a:p>
        </p:txBody>
      </p:sp>
    </p:spTree>
    <p:extLst>
      <p:ext uri="{BB962C8B-B14F-4D97-AF65-F5344CB8AC3E}">
        <p14:creationId xmlns:p14="http://schemas.microsoft.com/office/powerpoint/2010/main" val="4020372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 TargetMode="External"/><Relationship Id="rId4" Type="http://schemas.openxmlformats.org/officeDocument/2006/relationships/image" Target="../media/image21.png"/></Relationships>
</file>

<file path=ppt/slides/_rels/slide34.xml.rels><?xml version="1.0" encoding="UTF-8" standalone="yes"?><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hyperlink" Target="" TargetMode="External"/><Relationship Id="rId5" Type="http://schemas.openxmlformats.org/officeDocument/2006/relationships/image" Target="../media/image21.png"/><Relationship Id="rId4" Type="http://schemas.openxmlformats.org/officeDocument/2006/relationships/image" Target="../media/image30.png"/></Relationships>
</file>

<file path=ppt/slides/_rels/slide37.xml.rels><?xml version="1.0" encoding="UTF-8" standalone="yes"?><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 TargetMode="External"/><Relationship Id="rId5" Type="http://schemas.openxmlformats.org/officeDocument/2006/relationships/image" Target="../media/image21.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image" Target="../media/image33.png"/><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13205" y="2369185"/>
            <a:ext cx="9165590" cy="1419748"/>
          </a:xfrm>
          <a:prstGeom prst="rect">
            <a:avLst/>
          </a:prstGeom>
        </p:spPr>
        <p:txBody>
          <a:bodyPr vert="horz" wrap="square" lIns="0" tIns="12700" rIns="0" bIns="0" rtlCol="0">
            <a:spAutoFit/>
          </a:bodyPr>
          <a:lstStyle/>
          <a:p>
            <a:pPr algn="ctr">
              <a:lnSpc>
                <a:spcPct val="130000"/>
              </a:lnSpc>
              <a:tabLst>
                <a:tab pos="1394460" algn="l"/>
              </a:tabLst>
            </a:pPr>
            <a:r>
              <a:rPr sz="4000" spc="-5" dirty="0" err="1">
                <a:latin typeface="BIZ UDPゴシック"/>
                <a:cs typeface="BIZ UDPゴシック"/>
              </a:rPr>
              <a:t>人材育成の手法に関する講義及び演習</a:t>
            </a:r>
            <a:endParaRPr sz="4000" dirty="0">
              <a:latin typeface="BIZ UDPゴシック"/>
              <a:cs typeface="BIZ UDPゴシック"/>
            </a:endParaRPr>
          </a:p>
          <a:p>
            <a:pPr algn="ctr">
              <a:lnSpc>
                <a:spcPct val="130000"/>
              </a:lnSpc>
            </a:pPr>
            <a:r>
              <a:rPr sz="3600" spc="-20" dirty="0">
                <a:latin typeface="BIZ UDPゴシック"/>
                <a:cs typeface="BIZ UDPゴシック"/>
              </a:rPr>
              <a:t>サービス提供職員への指導・助言について</a:t>
            </a:r>
            <a:endParaRPr sz="3600" dirty="0">
              <a:latin typeface="BIZ UDPゴシック"/>
              <a:cs typeface="BIZ UDPゴシック"/>
            </a:endParaRPr>
          </a:p>
        </p:txBody>
      </p:sp>
      <p:sp>
        <p:nvSpPr>
          <p:cNvPr id="3" name="object 3"/>
          <p:cNvSpPr txBox="1"/>
          <p:nvPr/>
        </p:nvSpPr>
        <p:spPr>
          <a:xfrm>
            <a:off x="7498460" y="4757013"/>
            <a:ext cx="3343910" cy="969496"/>
          </a:xfrm>
          <a:prstGeom prst="rect">
            <a:avLst/>
          </a:prstGeom>
        </p:spPr>
        <p:txBody>
          <a:bodyPr vert="horz" wrap="square" lIns="0" tIns="12700" rIns="0" bIns="0" rtlCol="0">
            <a:spAutoFit/>
          </a:bodyPr>
          <a:lstStyle/>
          <a:p>
            <a:pPr marL="12700" marR="5080" indent="85090">
              <a:lnSpc>
                <a:spcPct val="120000"/>
              </a:lnSpc>
              <a:spcBef>
                <a:spcPts val="100"/>
              </a:spcBef>
              <a:tabLst>
                <a:tab pos="2027555" algn="l"/>
                <a:tab pos="2975610" algn="l"/>
              </a:tabLst>
            </a:pPr>
            <a:r>
              <a:rPr sz="2800" spc="-35" dirty="0">
                <a:latin typeface="BIZ UDPゴシック"/>
                <a:cs typeface="BIZ UDPゴシック"/>
              </a:rPr>
              <a:t>本庄ひまわり福祉</a:t>
            </a:r>
            <a:r>
              <a:rPr sz="2800" spc="-50" dirty="0">
                <a:latin typeface="BIZ UDPゴシック"/>
                <a:cs typeface="BIZ UDPゴシック"/>
              </a:rPr>
              <a:t>会</a:t>
            </a:r>
            <a:r>
              <a:rPr sz="2800" spc="-35" dirty="0">
                <a:latin typeface="BIZ UDPゴシック"/>
                <a:cs typeface="BIZ UDPゴシック"/>
              </a:rPr>
              <a:t>総合施設</a:t>
            </a:r>
            <a:r>
              <a:rPr sz="2800" spc="-50" dirty="0">
                <a:latin typeface="BIZ UDPゴシック"/>
                <a:cs typeface="BIZ UDPゴシック"/>
              </a:rPr>
              <a:t>長</a:t>
            </a:r>
            <a:r>
              <a:rPr sz="2800" dirty="0">
                <a:latin typeface="BIZ UDPゴシック"/>
                <a:cs typeface="BIZ UDPゴシック"/>
              </a:rPr>
              <a:t>	</a:t>
            </a:r>
            <a:r>
              <a:rPr sz="2800" spc="-35" dirty="0">
                <a:latin typeface="BIZ UDPゴシック"/>
                <a:cs typeface="BIZ UDPゴシック"/>
              </a:rPr>
              <a:t>本</a:t>
            </a:r>
            <a:r>
              <a:rPr sz="2800" spc="-50" dirty="0">
                <a:latin typeface="BIZ UDPゴシック"/>
                <a:cs typeface="BIZ UDPゴシック"/>
              </a:rPr>
              <a:t>名</a:t>
            </a:r>
            <a:r>
              <a:rPr sz="2800" dirty="0">
                <a:latin typeface="BIZ UDPゴシック"/>
                <a:cs typeface="BIZ UDPゴシック"/>
              </a:rPr>
              <a:t>	</a:t>
            </a:r>
            <a:r>
              <a:rPr sz="2800" spc="-50" dirty="0">
                <a:latin typeface="BIZ UDPゴシック"/>
                <a:cs typeface="BIZ UDPゴシック"/>
              </a:rPr>
              <a:t>靖</a:t>
            </a:r>
            <a:endParaRPr sz="2800" dirty="0">
              <a:latin typeface="BIZ UDPゴシック"/>
              <a:cs typeface="BIZ UDPゴシック"/>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方体 4">
            <a:extLst>
              <a:ext uri="{FF2B5EF4-FFF2-40B4-BE49-F238E27FC236}">
                <a16:creationId xmlns:a16="http://schemas.microsoft.com/office/drawing/2014/main" id="{CF56E47D-ADB0-7DE2-D618-A74BC323E262}"/>
              </a:ext>
            </a:extLst>
          </p:cNvPr>
          <p:cNvSpPr/>
          <p:nvPr/>
        </p:nvSpPr>
        <p:spPr>
          <a:xfrm>
            <a:off x="1929442" y="3960963"/>
            <a:ext cx="7772400" cy="1120914"/>
          </a:xfrm>
          <a:prstGeom prst="cube">
            <a:avLst>
              <a:gd name="adj" fmla="val 45187"/>
            </a:avLst>
          </a:prstGeom>
          <a:solidFill>
            <a:schemeClr val="accent6">
              <a:lumMod val="50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BIZ UDPゴシック" panose="020B0400000000000000" pitchFamily="50" charset="-128"/>
                <a:ea typeface="BIZ UDPゴシック" panose="020B0400000000000000" pitchFamily="50" charset="-128"/>
              </a:rPr>
              <a:t>意欲、障害福祉への関心、支援の楽しさ</a:t>
            </a:r>
          </a:p>
        </p:txBody>
      </p:sp>
      <p:sp>
        <p:nvSpPr>
          <p:cNvPr id="3" name="テキスト ボックス 2">
            <a:extLst>
              <a:ext uri="{FF2B5EF4-FFF2-40B4-BE49-F238E27FC236}">
                <a16:creationId xmlns:a16="http://schemas.microsoft.com/office/drawing/2014/main" id="{EB75FA59-E7C1-1814-49E5-682E05CE2144}"/>
              </a:ext>
            </a:extLst>
          </p:cNvPr>
          <p:cNvSpPr txBox="1"/>
          <p:nvPr/>
        </p:nvSpPr>
        <p:spPr>
          <a:xfrm>
            <a:off x="3046563" y="685800"/>
            <a:ext cx="6098874" cy="707886"/>
          </a:xfrm>
          <a:prstGeom prst="rect">
            <a:avLst/>
          </a:prstGeom>
          <a:noFill/>
        </p:spPr>
        <p:txBody>
          <a:bodyPr wrap="square">
            <a:spAutoFit/>
          </a:bodyPr>
          <a:lstStyle/>
          <a:p>
            <a:pPr algn="ctr"/>
            <a:r>
              <a:rPr lang="ja-JP" altLang="en-US" sz="4000" spc="-10" dirty="0">
                <a:latin typeface="BIZ UDPゴシック" panose="020B0400000000000000" pitchFamily="50" charset="-128"/>
                <a:ea typeface="BIZ UDPゴシック" panose="020B0400000000000000" pitchFamily="50" charset="-128"/>
                <a:cs typeface="BIZ UDPゴシック"/>
              </a:rPr>
              <a:t>優秀な人材の条件</a:t>
            </a:r>
            <a:endParaRPr lang="ja-JP" altLang="en-US" sz="4000" dirty="0">
              <a:latin typeface="BIZ UDPゴシック" panose="020B0400000000000000" pitchFamily="50" charset="-128"/>
              <a:ea typeface="BIZ UDPゴシック" panose="020B0400000000000000" pitchFamily="50" charset="-128"/>
            </a:endParaRPr>
          </a:p>
        </p:txBody>
      </p:sp>
      <p:sp>
        <p:nvSpPr>
          <p:cNvPr id="4" name="楕円 3">
            <a:extLst>
              <a:ext uri="{FF2B5EF4-FFF2-40B4-BE49-F238E27FC236}">
                <a16:creationId xmlns:a16="http://schemas.microsoft.com/office/drawing/2014/main" id="{C5E4FC04-275E-C5FE-575D-ECC94C30DCF1}"/>
              </a:ext>
            </a:extLst>
          </p:cNvPr>
          <p:cNvSpPr/>
          <p:nvPr/>
        </p:nvSpPr>
        <p:spPr>
          <a:xfrm>
            <a:off x="4539651" y="2222399"/>
            <a:ext cx="2286000" cy="2057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3600" dirty="0">
                <a:solidFill>
                  <a:sysClr val="windowText" lastClr="000000"/>
                </a:solidFill>
                <a:latin typeface="BIZ UDPゴシック" panose="020B0400000000000000" pitchFamily="50" charset="-128"/>
                <a:ea typeface="BIZ UDPゴシック" panose="020B0400000000000000" pitchFamily="50" charset="-128"/>
              </a:rPr>
              <a:t>知識・技術</a:t>
            </a:r>
          </a:p>
        </p:txBody>
      </p:sp>
      <p:sp>
        <p:nvSpPr>
          <p:cNvPr id="6" name="矢印: 上 5">
            <a:extLst>
              <a:ext uri="{FF2B5EF4-FFF2-40B4-BE49-F238E27FC236}">
                <a16:creationId xmlns:a16="http://schemas.microsoft.com/office/drawing/2014/main" id="{C02294BC-F5F5-BAD5-DE95-88355D91FF99}"/>
              </a:ext>
            </a:extLst>
          </p:cNvPr>
          <p:cNvSpPr/>
          <p:nvPr/>
        </p:nvSpPr>
        <p:spPr>
          <a:xfrm>
            <a:off x="4730151" y="5157812"/>
            <a:ext cx="1905000" cy="707886"/>
          </a:xfrm>
          <a:prstGeom prst="upArrow">
            <a:avLst/>
          </a:prstGeom>
          <a:solidFill>
            <a:schemeClr val="bg1"/>
          </a:solidFill>
          <a:ln w="28575">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5D26E4C-4320-5649-E033-1DAE05D8EF6E}"/>
              </a:ext>
            </a:extLst>
          </p:cNvPr>
          <p:cNvSpPr txBox="1"/>
          <p:nvPr/>
        </p:nvSpPr>
        <p:spPr>
          <a:xfrm>
            <a:off x="1586542" y="5910590"/>
            <a:ext cx="8458200" cy="523220"/>
          </a:xfrm>
          <a:prstGeom prst="rect">
            <a:avLst/>
          </a:prstGeom>
          <a:noFill/>
        </p:spPr>
        <p:txBody>
          <a:bodyPr wrap="square" rtlCol="0">
            <a:spAutoFit/>
          </a:bodyPr>
          <a:lstStyle/>
          <a:p>
            <a:pPr algn="ctr"/>
            <a:r>
              <a:rPr kumimoji="1" lang="ja-JP" altLang="en-US" sz="2800" b="1" dirty="0">
                <a:latin typeface="BIZ UDPゴシック" panose="020B0400000000000000" pitchFamily="50" charset="-128"/>
                <a:ea typeface="BIZ UDPゴシック" panose="020B0400000000000000" pitchFamily="50" charset="-128"/>
              </a:rPr>
              <a:t>知識・技術の土台となる部分に何を求めるのか？</a:t>
            </a:r>
          </a:p>
        </p:txBody>
      </p:sp>
      <p:sp>
        <p:nvSpPr>
          <p:cNvPr id="8" name="テキスト ボックス 7">
            <a:extLst>
              <a:ext uri="{FF2B5EF4-FFF2-40B4-BE49-F238E27FC236}">
                <a16:creationId xmlns:a16="http://schemas.microsoft.com/office/drawing/2014/main" id="{9A699BFB-355D-DC8C-7A2A-1C4E8947B7A8}"/>
              </a:ext>
            </a:extLst>
          </p:cNvPr>
          <p:cNvSpPr txBox="1"/>
          <p:nvPr/>
        </p:nvSpPr>
        <p:spPr>
          <a:xfrm>
            <a:off x="7391400" y="2598003"/>
            <a:ext cx="4033192" cy="830997"/>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知識・技術は入職してからでも獲得することができます。</a:t>
            </a:r>
          </a:p>
        </p:txBody>
      </p:sp>
    </p:spTree>
    <p:extLst>
      <p:ext uri="{BB962C8B-B14F-4D97-AF65-F5344CB8AC3E}">
        <p14:creationId xmlns:p14="http://schemas.microsoft.com/office/powerpoint/2010/main" val="4189141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03C6B08-009E-ACE2-56FC-A009D2BEDC18}"/>
              </a:ext>
            </a:extLst>
          </p:cNvPr>
          <p:cNvSpPr txBox="1"/>
          <p:nvPr/>
        </p:nvSpPr>
        <p:spPr>
          <a:xfrm>
            <a:off x="2857500" y="755700"/>
            <a:ext cx="6477000" cy="707886"/>
          </a:xfrm>
          <a:prstGeom prst="rect">
            <a:avLst/>
          </a:prstGeom>
          <a:noFill/>
        </p:spPr>
        <p:txBody>
          <a:bodyPr wrap="square" rtlCol="0">
            <a:spAutoFit/>
          </a:bodyPr>
          <a:lstStyle/>
          <a:p>
            <a:pPr algn="ctr"/>
            <a:r>
              <a:rPr kumimoji="1" lang="ja-JP" altLang="en-US" sz="4000" dirty="0">
                <a:latin typeface="BIZ UDPゴシック" panose="020B0400000000000000" pitchFamily="50" charset="-128"/>
                <a:ea typeface="BIZ UDPゴシック" panose="020B0400000000000000" pitchFamily="50" charset="-128"/>
              </a:rPr>
              <a:t>人材の育成</a:t>
            </a:r>
          </a:p>
        </p:txBody>
      </p:sp>
      <p:sp>
        <p:nvSpPr>
          <p:cNvPr id="3" name="テキスト ボックス 2">
            <a:extLst>
              <a:ext uri="{FF2B5EF4-FFF2-40B4-BE49-F238E27FC236}">
                <a16:creationId xmlns:a16="http://schemas.microsoft.com/office/drawing/2014/main" id="{81886D33-FA21-EAF4-F8DC-01104573E08B}"/>
              </a:ext>
            </a:extLst>
          </p:cNvPr>
          <p:cNvSpPr txBox="1"/>
          <p:nvPr/>
        </p:nvSpPr>
        <p:spPr>
          <a:xfrm>
            <a:off x="1562862" y="2346295"/>
            <a:ext cx="9616752" cy="584775"/>
          </a:xfrm>
          <a:prstGeom prst="rect">
            <a:avLst/>
          </a:prstGeom>
          <a:noFill/>
        </p:spPr>
        <p:txBody>
          <a:bodyPr wrap="square" rtlCol="0">
            <a:spAutoFit/>
          </a:bodyPr>
          <a:lstStyle/>
          <a:p>
            <a:pPr algn="ctr"/>
            <a:r>
              <a:rPr kumimoji="1" lang="ja-JP" altLang="en-US" sz="3200" dirty="0">
                <a:latin typeface="BIZ UDPゴシック" panose="020B0400000000000000" pitchFamily="50" charset="-128"/>
                <a:ea typeface="BIZ UDPゴシック" panose="020B0400000000000000" pitchFamily="50" charset="-128"/>
              </a:rPr>
              <a:t>サビ児管の役割だとしたら、皆さんはどうしますか？</a:t>
            </a:r>
          </a:p>
        </p:txBody>
      </p:sp>
      <p:sp>
        <p:nvSpPr>
          <p:cNvPr id="4" name="楕円 3">
            <a:extLst>
              <a:ext uri="{FF2B5EF4-FFF2-40B4-BE49-F238E27FC236}">
                <a16:creationId xmlns:a16="http://schemas.microsoft.com/office/drawing/2014/main" id="{DBB8DFB9-3B73-CF8D-43D8-F148B5781D06}"/>
              </a:ext>
            </a:extLst>
          </p:cNvPr>
          <p:cNvSpPr/>
          <p:nvPr/>
        </p:nvSpPr>
        <p:spPr>
          <a:xfrm>
            <a:off x="1829456" y="3805334"/>
            <a:ext cx="2895600" cy="2286000"/>
          </a:xfrm>
          <a:prstGeom prst="ellipse">
            <a:avLst/>
          </a:prstGeom>
          <a:solidFill>
            <a:schemeClr val="accent3">
              <a:lumMod val="60000"/>
              <a:lumOff val="40000"/>
            </a:schemeClr>
          </a:solidFill>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3200" b="1" dirty="0">
                <a:solidFill>
                  <a:schemeClr val="tx1"/>
                </a:solidFill>
                <a:latin typeface="BIZ UDPゴシック" panose="020B0400000000000000" pitchFamily="50" charset="-128"/>
                <a:ea typeface="BIZ UDPゴシック" panose="020B0400000000000000" pitchFamily="50" charset="-128"/>
              </a:rPr>
              <a:t>法人の</a:t>
            </a:r>
          </a:p>
          <a:p>
            <a:pPr algn="ctr"/>
            <a:r>
              <a:rPr kumimoji="1" lang="ja-JP" altLang="en-US" sz="3200" b="1" dirty="0">
                <a:solidFill>
                  <a:schemeClr val="tx1"/>
                </a:solidFill>
                <a:latin typeface="BIZ UDPゴシック" panose="020B0400000000000000" pitchFamily="50" charset="-128"/>
                <a:ea typeface="BIZ UDPゴシック" panose="020B0400000000000000" pitchFamily="50" charset="-128"/>
              </a:rPr>
              <a:t>人材採用</a:t>
            </a:r>
          </a:p>
        </p:txBody>
      </p:sp>
      <p:pic>
        <p:nvPicPr>
          <p:cNvPr id="1026" name="Picture 2" descr="いろいろ 介護職員 イラスト 無料 309896-介護職員 イラスト 無料 - Apixtursaeihxpd">
            <a:extLst>
              <a:ext uri="{FF2B5EF4-FFF2-40B4-BE49-F238E27FC236}">
                <a16:creationId xmlns:a16="http://schemas.microsoft.com/office/drawing/2014/main" id="{84F42F36-DA57-AAB4-F06A-183BE90488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2064" y="3974915"/>
            <a:ext cx="4346848" cy="228209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F8A61161-18CB-DFD6-424E-BAF22F9AC101}"/>
              </a:ext>
            </a:extLst>
          </p:cNvPr>
          <p:cNvSpPr txBox="1"/>
          <p:nvPr/>
        </p:nvSpPr>
        <p:spPr>
          <a:xfrm>
            <a:off x="8184232" y="3394567"/>
            <a:ext cx="1728192" cy="523220"/>
          </a:xfrm>
          <a:prstGeom prst="rect">
            <a:avLst/>
          </a:prstGeom>
          <a:noFill/>
        </p:spPr>
        <p:txBody>
          <a:bodyPr wrap="square" rtlCol="0">
            <a:spAutoFit/>
          </a:bodyPr>
          <a:lstStyle/>
          <a:p>
            <a:pPr algn="ctr"/>
            <a:r>
              <a:rPr kumimoji="1" lang="ja-JP" altLang="en-US" sz="2800" b="1" dirty="0">
                <a:latin typeface="BIZ UDPゴシック" panose="020B0400000000000000" pitchFamily="50" charset="-128"/>
                <a:ea typeface="BIZ UDPゴシック" panose="020B0400000000000000" pitchFamily="50" charset="-128"/>
              </a:rPr>
              <a:t>サビ児管</a:t>
            </a:r>
          </a:p>
        </p:txBody>
      </p:sp>
      <p:sp>
        <p:nvSpPr>
          <p:cNvPr id="5" name="矢印: 左 4">
            <a:extLst>
              <a:ext uri="{FF2B5EF4-FFF2-40B4-BE49-F238E27FC236}">
                <a16:creationId xmlns:a16="http://schemas.microsoft.com/office/drawing/2014/main" id="{05A60AE6-2C0D-E733-BDD0-79F708FE5807}"/>
              </a:ext>
            </a:extLst>
          </p:cNvPr>
          <p:cNvSpPr/>
          <p:nvPr/>
        </p:nvSpPr>
        <p:spPr>
          <a:xfrm>
            <a:off x="5673647" y="3926931"/>
            <a:ext cx="1295400" cy="2090263"/>
          </a:xfrm>
          <a:prstGeom prst="leftArrow">
            <a:avLst/>
          </a:prstGeom>
          <a:solidFill>
            <a:schemeClr val="bg1">
              <a:lumMod val="75000"/>
            </a:schemeClr>
          </a:solidFill>
          <a:ln>
            <a:solidFill>
              <a:schemeClr val="tx1">
                <a:lumMod val="50000"/>
                <a:lumOff val="5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BIZ UDPゴシック" panose="020B0400000000000000" pitchFamily="50" charset="-128"/>
                <a:ea typeface="BIZ UDPゴシック" panose="020B0400000000000000" pitchFamily="50" charset="-128"/>
              </a:rPr>
              <a:t>関与</a:t>
            </a:r>
          </a:p>
        </p:txBody>
      </p:sp>
    </p:spTree>
    <p:extLst>
      <p:ext uri="{BB962C8B-B14F-4D97-AF65-F5344CB8AC3E}">
        <p14:creationId xmlns:p14="http://schemas.microsoft.com/office/powerpoint/2010/main" val="4216641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3111500"/>
            <a:ext cx="8007984" cy="627736"/>
          </a:xfrm>
          <a:prstGeom prst="rect">
            <a:avLst/>
          </a:prstGeom>
        </p:spPr>
        <p:txBody>
          <a:bodyPr vert="horz" wrap="square" lIns="0" tIns="12065" rIns="0" bIns="0" rtlCol="0">
            <a:spAutoFit/>
          </a:bodyPr>
          <a:lstStyle/>
          <a:p>
            <a:pPr marL="12700" algn="ctr">
              <a:lnSpc>
                <a:spcPct val="100000"/>
              </a:lnSpc>
              <a:spcBef>
                <a:spcPts val="95"/>
              </a:spcBef>
            </a:pPr>
            <a:r>
              <a:rPr spc="-45" dirty="0" err="1"/>
              <a:t>サビ</a:t>
            </a:r>
            <a:r>
              <a:rPr lang="ja-JP" altLang="en-US" spc="-45" dirty="0"/>
              <a:t>児</a:t>
            </a:r>
            <a:r>
              <a:rPr spc="-45" dirty="0" err="1"/>
              <a:t>管の役割</a:t>
            </a:r>
            <a:r>
              <a:rPr spc="-20" dirty="0" err="1"/>
              <a:t>（</a:t>
            </a:r>
            <a:r>
              <a:rPr spc="-40" dirty="0" err="1"/>
              <a:t>業務</a:t>
            </a:r>
            <a:r>
              <a:rPr spc="-50" dirty="0"/>
              <a:t>）</a:t>
            </a:r>
          </a:p>
        </p:txBody>
      </p:sp>
      <p:sp>
        <p:nvSpPr>
          <p:cNvPr id="3" name="テキスト ボックス 2">
            <a:extLst>
              <a:ext uri="{FF2B5EF4-FFF2-40B4-BE49-F238E27FC236}">
                <a16:creationId xmlns:a16="http://schemas.microsoft.com/office/drawing/2014/main" id="{7D16B58B-198D-B521-3E23-AB27242F5A86}"/>
              </a:ext>
            </a:extLst>
          </p:cNvPr>
          <p:cNvSpPr txBox="1"/>
          <p:nvPr/>
        </p:nvSpPr>
        <p:spPr>
          <a:xfrm>
            <a:off x="4270692" y="4365104"/>
            <a:ext cx="3429000" cy="646331"/>
          </a:xfrm>
          <a:prstGeom prst="rect">
            <a:avLst/>
          </a:prstGeom>
          <a:noFill/>
        </p:spPr>
        <p:txBody>
          <a:bodyPr wrap="square" rtlCol="0">
            <a:spAutoFit/>
          </a:bodyPr>
          <a:lstStyle/>
          <a:p>
            <a:pPr algn="ctr"/>
            <a:r>
              <a:rPr kumimoji="1" lang="ja-JP" altLang="en-US" sz="3600" dirty="0">
                <a:latin typeface="BIZ UDPゴシック" panose="020B0400000000000000" pitchFamily="50" charset="-128"/>
                <a:ea typeface="BIZ UDPゴシック" panose="020B0400000000000000" pitchFamily="50" charset="-128"/>
              </a:rPr>
              <a:t>確認です</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80973" y="860805"/>
            <a:ext cx="4409440" cy="5531485"/>
            <a:chOff x="680973" y="860805"/>
            <a:chExt cx="4409440" cy="5531485"/>
          </a:xfrm>
        </p:grpSpPr>
        <p:sp>
          <p:nvSpPr>
            <p:cNvPr id="3" name="object 3"/>
            <p:cNvSpPr/>
            <p:nvPr/>
          </p:nvSpPr>
          <p:spPr>
            <a:xfrm>
              <a:off x="687323" y="867155"/>
              <a:ext cx="4396740" cy="5518785"/>
            </a:xfrm>
            <a:custGeom>
              <a:avLst/>
              <a:gdLst/>
              <a:ahLst/>
              <a:cxnLst/>
              <a:rect l="l" t="t" r="r" b="b"/>
              <a:pathLst>
                <a:path w="4396740" h="5518785">
                  <a:moveTo>
                    <a:pt x="4396740" y="0"/>
                  </a:moveTo>
                  <a:lnTo>
                    <a:pt x="0" y="0"/>
                  </a:lnTo>
                  <a:lnTo>
                    <a:pt x="0" y="5518404"/>
                  </a:lnTo>
                  <a:lnTo>
                    <a:pt x="4396740" y="5518404"/>
                  </a:lnTo>
                  <a:lnTo>
                    <a:pt x="4396740" y="0"/>
                  </a:lnTo>
                  <a:close/>
                </a:path>
              </a:pathLst>
            </a:custGeom>
            <a:solidFill>
              <a:srgbClr val="FFFF00"/>
            </a:solidFill>
          </p:spPr>
          <p:txBody>
            <a:bodyPr wrap="square" lIns="0" tIns="0" rIns="0" bIns="0" rtlCol="0"/>
            <a:lstStyle/>
            <a:p>
              <a:endParaRPr/>
            </a:p>
          </p:txBody>
        </p:sp>
        <p:sp>
          <p:nvSpPr>
            <p:cNvPr id="4" name="object 4"/>
            <p:cNvSpPr/>
            <p:nvPr/>
          </p:nvSpPr>
          <p:spPr>
            <a:xfrm>
              <a:off x="687323" y="867155"/>
              <a:ext cx="4396740" cy="5518785"/>
            </a:xfrm>
            <a:custGeom>
              <a:avLst/>
              <a:gdLst/>
              <a:ahLst/>
              <a:cxnLst/>
              <a:rect l="l" t="t" r="r" b="b"/>
              <a:pathLst>
                <a:path w="4396740" h="5518785">
                  <a:moveTo>
                    <a:pt x="0" y="5518404"/>
                  </a:moveTo>
                  <a:lnTo>
                    <a:pt x="4396740" y="5518404"/>
                  </a:lnTo>
                  <a:lnTo>
                    <a:pt x="4396740" y="0"/>
                  </a:lnTo>
                  <a:lnTo>
                    <a:pt x="0" y="0"/>
                  </a:lnTo>
                  <a:lnTo>
                    <a:pt x="0" y="5518404"/>
                  </a:lnTo>
                  <a:close/>
                </a:path>
              </a:pathLst>
            </a:custGeom>
            <a:ln w="12700">
              <a:solidFill>
                <a:srgbClr val="2E528F"/>
              </a:solidFill>
            </a:ln>
          </p:spPr>
          <p:txBody>
            <a:bodyPr wrap="square" lIns="0" tIns="0" rIns="0" bIns="0" rtlCol="0"/>
            <a:lstStyle/>
            <a:p>
              <a:endParaRPr/>
            </a:p>
          </p:txBody>
        </p:sp>
        <p:sp>
          <p:nvSpPr>
            <p:cNvPr id="5" name="object 5"/>
            <p:cNvSpPr/>
            <p:nvPr/>
          </p:nvSpPr>
          <p:spPr>
            <a:xfrm>
              <a:off x="1953768" y="5571744"/>
              <a:ext cx="2352040" cy="347980"/>
            </a:xfrm>
            <a:custGeom>
              <a:avLst/>
              <a:gdLst/>
              <a:ahLst/>
              <a:cxnLst/>
              <a:rect l="l" t="t" r="r" b="b"/>
              <a:pathLst>
                <a:path w="2352040" h="347979">
                  <a:moveTo>
                    <a:pt x="2316734" y="0"/>
                  </a:moveTo>
                  <a:lnTo>
                    <a:pt x="34798" y="0"/>
                  </a:lnTo>
                  <a:lnTo>
                    <a:pt x="21270" y="2721"/>
                  </a:lnTo>
                  <a:lnTo>
                    <a:pt x="10207" y="10153"/>
                  </a:lnTo>
                  <a:lnTo>
                    <a:pt x="2740" y="21195"/>
                  </a:lnTo>
                  <a:lnTo>
                    <a:pt x="0" y="34747"/>
                  </a:lnTo>
                  <a:lnTo>
                    <a:pt x="0" y="312724"/>
                  </a:lnTo>
                  <a:lnTo>
                    <a:pt x="2740" y="326249"/>
                  </a:lnTo>
                  <a:lnTo>
                    <a:pt x="10207" y="337294"/>
                  </a:lnTo>
                  <a:lnTo>
                    <a:pt x="21270" y="344741"/>
                  </a:lnTo>
                  <a:lnTo>
                    <a:pt x="34798" y="347471"/>
                  </a:lnTo>
                  <a:lnTo>
                    <a:pt x="2316734" y="347471"/>
                  </a:lnTo>
                  <a:lnTo>
                    <a:pt x="2330261" y="344741"/>
                  </a:lnTo>
                  <a:lnTo>
                    <a:pt x="2341324" y="337294"/>
                  </a:lnTo>
                  <a:lnTo>
                    <a:pt x="2348791" y="326249"/>
                  </a:lnTo>
                  <a:lnTo>
                    <a:pt x="2351532" y="312724"/>
                  </a:lnTo>
                  <a:lnTo>
                    <a:pt x="2351532" y="34747"/>
                  </a:lnTo>
                  <a:lnTo>
                    <a:pt x="2348791" y="21195"/>
                  </a:lnTo>
                  <a:lnTo>
                    <a:pt x="2341324" y="10153"/>
                  </a:lnTo>
                  <a:lnTo>
                    <a:pt x="2330261" y="2721"/>
                  </a:lnTo>
                  <a:lnTo>
                    <a:pt x="2316734" y="0"/>
                  </a:lnTo>
                  <a:close/>
                </a:path>
              </a:pathLst>
            </a:custGeom>
            <a:solidFill>
              <a:srgbClr val="FFFFFF"/>
            </a:solidFill>
          </p:spPr>
          <p:txBody>
            <a:bodyPr wrap="square" lIns="0" tIns="0" rIns="0" bIns="0" rtlCol="0"/>
            <a:lstStyle/>
            <a:p>
              <a:endParaRPr/>
            </a:p>
          </p:txBody>
        </p:sp>
        <p:sp>
          <p:nvSpPr>
            <p:cNvPr id="6" name="object 6"/>
            <p:cNvSpPr/>
            <p:nvPr/>
          </p:nvSpPr>
          <p:spPr>
            <a:xfrm>
              <a:off x="1953768" y="5571744"/>
              <a:ext cx="2352040" cy="347980"/>
            </a:xfrm>
            <a:custGeom>
              <a:avLst/>
              <a:gdLst/>
              <a:ahLst/>
              <a:cxnLst/>
              <a:rect l="l" t="t" r="r" b="b"/>
              <a:pathLst>
                <a:path w="2352040" h="347979">
                  <a:moveTo>
                    <a:pt x="0" y="34747"/>
                  </a:moveTo>
                  <a:lnTo>
                    <a:pt x="2740" y="21195"/>
                  </a:lnTo>
                  <a:lnTo>
                    <a:pt x="10207" y="10153"/>
                  </a:lnTo>
                  <a:lnTo>
                    <a:pt x="21270" y="2721"/>
                  </a:lnTo>
                  <a:lnTo>
                    <a:pt x="34798" y="0"/>
                  </a:lnTo>
                  <a:lnTo>
                    <a:pt x="2316734" y="0"/>
                  </a:lnTo>
                  <a:lnTo>
                    <a:pt x="2330261" y="2721"/>
                  </a:lnTo>
                  <a:lnTo>
                    <a:pt x="2341324" y="10153"/>
                  </a:lnTo>
                  <a:lnTo>
                    <a:pt x="2348791" y="21195"/>
                  </a:lnTo>
                  <a:lnTo>
                    <a:pt x="2351532" y="34747"/>
                  </a:lnTo>
                  <a:lnTo>
                    <a:pt x="2351532" y="312724"/>
                  </a:lnTo>
                  <a:lnTo>
                    <a:pt x="2348791" y="326249"/>
                  </a:lnTo>
                  <a:lnTo>
                    <a:pt x="2341324" y="337294"/>
                  </a:lnTo>
                  <a:lnTo>
                    <a:pt x="2330261" y="344741"/>
                  </a:lnTo>
                  <a:lnTo>
                    <a:pt x="2316734" y="347471"/>
                  </a:lnTo>
                  <a:lnTo>
                    <a:pt x="34798" y="347471"/>
                  </a:lnTo>
                  <a:lnTo>
                    <a:pt x="21270" y="344741"/>
                  </a:lnTo>
                  <a:lnTo>
                    <a:pt x="10207" y="337294"/>
                  </a:lnTo>
                  <a:lnTo>
                    <a:pt x="2740" y="326249"/>
                  </a:lnTo>
                  <a:lnTo>
                    <a:pt x="0" y="312724"/>
                  </a:lnTo>
                  <a:lnTo>
                    <a:pt x="0" y="34747"/>
                  </a:lnTo>
                  <a:close/>
                </a:path>
              </a:pathLst>
            </a:custGeom>
            <a:ln w="12699">
              <a:solidFill>
                <a:srgbClr val="3C4A5F"/>
              </a:solidFill>
            </a:ln>
          </p:spPr>
          <p:txBody>
            <a:bodyPr wrap="square" lIns="0" tIns="0" rIns="0" bIns="0" rtlCol="0"/>
            <a:lstStyle/>
            <a:p>
              <a:endParaRPr/>
            </a:p>
          </p:txBody>
        </p:sp>
      </p:grpSp>
      <p:sp>
        <p:nvSpPr>
          <p:cNvPr id="7" name="object 7"/>
          <p:cNvSpPr txBox="1"/>
          <p:nvPr/>
        </p:nvSpPr>
        <p:spPr>
          <a:xfrm>
            <a:off x="1965221" y="5595620"/>
            <a:ext cx="2329180" cy="299720"/>
          </a:xfrm>
          <a:prstGeom prst="rect">
            <a:avLst/>
          </a:prstGeom>
        </p:spPr>
        <p:txBody>
          <a:bodyPr vert="horz" wrap="square" lIns="0" tIns="12700" rIns="0" bIns="0" rtlCol="0">
            <a:spAutoFit/>
          </a:bodyPr>
          <a:lstStyle/>
          <a:p>
            <a:pPr algn="ctr">
              <a:lnSpc>
                <a:spcPct val="100000"/>
              </a:lnSpc>
              <a:spcBef>
                <a:spcPts val="100"/>
              </a:spcBef>
              <a:tabLst>
                <a:tab pos="380365" algn="l"/>
              </a:tabLst>
            </a:pPr>
            <a:r>
              <a:rPr sz="1800" b="1" spc="-50" dirty="0">
                <a:latin typeface="BIZ UDPゴシック"/>
                <a:cs typeface="BIZ UDPゴシック"/>
              </a:rPr>
              <a:t>評</a:t>
            </a:r>
            <a:r>
              <a:rPr sz="1800" b="1" dirty="0">
                <a:latin typeface="BIZ UDPゴシック"/>
                <a:cs typeface="BIZ UDPゴシック"/>
              </a:rPr>
              <a:t>	</a:t>
            </a:r>
            <a:r>
              <a:rPr sz="1800" b="1" spc="-50" dirty="0">
                <a:latin typeface="BIZ UDPゴシック"/>
                <a:cs typeface="BIZ UDPゴシック"/>
              </a:rPr>
              <a:t>価</a:t>
            </a:r>
            <a:endParaRPr sz="1800">
              <a:latin typeface="BIZ UDPゴシック"/>
              <a:cs typeface="BIZ UDPゴシック"/>
            </a:endParaRPr>
          </a:p>
        </p:txBody>
      </p:sp>
      <p:grpSp>
        <p:nvGrpSpPr>
          <p:cNvPr id="8" name="object 8"/>
          <p:cNvGrpSpPr/>
          <p:nvPr/>
        </p:nvGrpSpPr>
        <p:grpSpPr>
          <a:xfrm>
            <a:off x="1947417" y="1814829"/>
            <a:ext cx="2364740" cy="360680"/>
            <a:chOff x="1947417" y="1814829"/>
            <a:chExt cx="2364740" cy="360680"/>
          </a:xfrm>
        </p:grpSpPr>
        <p:sp>
          <p:nvSpPr>
            <p:cNvPr id="9" name="object 9"/>
            <p:cNvSpPr/>
            <p:nvPr/>
          </p:nvSpPr>
          <p:spPr>
            <a:xfrm>
              <a:off x="1953767" y="1821179"/>
              <a:ext cx="2352040" cy="347980"/>
            </a:xfrm>
            <a:custGeom>
              <a:avLst/>
              <a:gdLst/>
              <a:ahLst/>
              <a:cxnLst/>
              <a:rect l="l" t="t" r="r" b="b"/>
              <a:pathLst>
                <a:path w="2352040" h="347980">
                  <a:moveTo>
                    <a:pt x="2316734" y="0"/>
                  </a:moveTo>
                  <a:lnTo>
                    <a:pt x="34798" y="0"/>
                  </a:lnTo>
                  <a:lnTo>
                    <a:pt x="21270" y="2722"/>
                  </a:lnTo>
                  <a:lnTo>
                    <a:pt x="10207" y="10160"/>
                  </a:lnTo>
                  <a:lnTo>
                    <a:pt x="2740" y="21216"/>
                  </a:lnTo>
                  <a:lnTo>
                    <a:pt x="0" y="34798"/>
                  </a:lnTo>
                  <a:lnTo>
                    <a:pt x="0" y="312674"/>
                  </a:lnTo>
                  <a:lnTo>
                    <a:pt x="2740" y="326255"/>
                  </a:lnTo>
                  <a:lnTo>
                    <a:pt x="10207" y="337312"/>
                  </a:lnTo>
                  <a:lnTo>
                    <a:pt x="21270" y="344749"/>
                  </a:lnTo>
                  <a:lnTo>
                    <a:pt x="34798" y="347472"/>
                  </a:lnTo>
                  <a:lnTo>
                    <a:pt x="2316734" y="347472"/>
                  </a:lnTo>
                  <a:lnTo>
                    <a:pt x="2330261" y="344749"/>
                  </a:lnTo>
                  <a:lnTo>
                    <a:pt x="2341324" y="337312"/>
                  </a:lnTo>
                  <a:lnTo>
                    <a:pt x="2348791" y="326255"/>
                  </a:lnTo>
                  <a:lnTo>
                    <a:pt x="2351532" y="312674"/>
                  </a:lnTo>
                  <a:lnTo>
                    <a:pt x="2351532" y="34798"/>
                  </a:lnTo>
                  <a:lnTo>
                    <a:pt x="2348791" y="21216"/>
                  </a:lnTo>
                  <a:lnTo>
                    <a:pt x="2341324" y="10160"/>
                  </a:lnTo>
                  <a:lnTo>
                    <a:pt x="2330261" y="2722"/>
                  </a:lnTo>
                  <a:lnTo>
                    <a:pt x="2316734" y="0"/>
                  </a:lnTo>
                  <a:close/>
                </a:path>
              </a:pathLst>
            </a:custGeom>
            <a:solidFill>
              <a:srgbClr val="FFFFFF"/>
            </a:solidFill>
          </p:spPr>
          <p:txBody>
            <a:bodyPr wrap="square" lIns="0" tIns="0" rIns="0" bIns="0" rtlCol="0"/>
            <a:lstStyle/>
            <a:p>
              <a:endParaRPr/>
            </a:p>
          </p:txBody>
        </p:sp>
        <p:sp>
          <p:nvSpPr>
            <p:cNvPr id="10" name="object 10"/>
            <p:cNvSpPr/>
            <p:nvPr/>
          </p:nvSpPr>
          <p:spPr>
            <a:xfrm>
              <a:off x="1953767" y="1821179"/>
              <a:ext cx="2352040" cy="347980"/>
            </a:xfrm>
            <a:custGeom>
              <a:avLst/>
              <a:gdLst/>
              <a:ahLst/>
              <a:cxnLst/>
              <a:rect l="l" t="t" r="r" b="b"/>
              <a:pathLst>
                <a:path w="2352040" h="347980">
                  <a:moveTo>
                    <a:pt x="0" y="34798"/>
                  </a:moveTo>
                  <a:lnTo>
                    <a:pt x="2740" y="21216"/>
                  </a:lnTo>
                  <a:lnTo>
                    <a:pt x="10207" y="10160"/>
                  </a:lnTo>
                  <a:lnTo>
                    <a:pt x="21270" y="2722"/>
                  </a:lnTo>
                  <a:lnTo>
                    <a:pt x="34798" y="0"/>
                  </a:lnTo>
                  <a:lnTo>
                    <a:pt x="2316734" y="0"/>
                  </a:lnTo>
                  <a:lnTo>
                    <a:pt x="2330261" y="2722"/>
                  </a:lnTo>
                  <a:lnTo>
                    <a:pt x="2341324" y="10160"/>
                  </a:lnTo>
                  <a:lnTo>
                    <a:pt x="2348791" y="21216"/>
                  </a:lnTo>
                  <a:lnTo>
                    <a:pt x="2351532" y="34798"/>
                  </a:lnTo>
                  <a:lnTo>
                    <a:pt x="2351532" y="312674"/>
                  </a:lnTo>
                  <a:lnTo>
                    <a:pt x="2348791" y="326255"/>
                  </a:lnTo>
                  <a:lnTo>
                    <a:pt x="2341324" y="337312"/>
                  </a:lnTo>
                  <a:lnTo>
                    <a:pt x="2330261" y="344749"/>
                  </a:lnTo>
                  <a:lnTo>
                    <a:pt x="2316734" y="347472"/>
                  </a:lnTo>
                  <a:lnTo>
                    <a:pt x="34798" y="347472"/>
                  </a:lnTo>
                  <a:lnTo>
                    <a:pt x="21270" y="344749"/>
                  </a:lnTo>
                  <a:lnTo>
                    <a:pt x="10207" y="337312"/>
                  </a:lnTo>
                  <a:lnTo>
                    <a:pt x="2740" y="326255"/>
                  </a:lnTo>
                  <a:lnTo>
                    <a:pt x="0" y="312674"/>
                  </a:lnTo>
                  <a:lnTo>
                    <a:pt x="0" y="34798"/>
                  </a:lnTo>
                  <a:close/>
                </a:path>
              </a:pathLst>
            </a:custGeom>
            <a:ln w="12699">
              <a:solidFill>
                <a:srgbClr val="3C4A5F"/>
              </a:solidFill>
            </a:ln>
          </p:spPr>
          <p:txBody>
            <a:bodyPr wrap="square" lIns="0" tIns="0" rIns="0" bIns="0" rtlCol="0"/>
            <a:lstStyle/>
            <a:p>
              <a:endParaRPr/>
            </a:p>
          </p:txBody>
        </p:sp>
      </p:grpSp>
      <p:sp>
        <p:nvSpPr>
          <p:cNvPr id="11" name="object 11"/>
          <p:cNvSpPr txBox="1"/>
          <p:nvPr/>
        </p:nvSpPr>
        <p:spPr>
          <a:xfrm>
            <a:off x="1965221" y="1857883"/>
            <a:ext cx="2329180" cy="299720"/>
          </a:xfrm>
          <a:prstGeom prst="rect">
            <a:avLst/>
          </a:prstGeom>
        </p:spPr>
        <p:txBody>
          <a:bodyPr vert="horz" wrap="square" lIns="0" tIns="12700" rIns="0" bIns="0" rtlCol="0">
            <a:spAutoFit/>
          </a:bodyPr>
          <a:lstStyle/>
          <a:p>
            <a:pPr marL="538480">
              <a:lnSpc>
                <a:spcPct val="100000"/>
              </a:lnSpc>
              <a:spcBef>
                <a:spcPts val="100"/>
              </a:spcBef>
            </a:pPr>
            <a:r>
              <a:rPr sz="1800" b="1" spc="-15" dirty="0">
                <a:latin typeface="BIZ UDPゴシック"/>
                <a:cs typeface="BIZ UDPゴシック"/>
              </a:rPr>
              <a:t>アセスメント</a:t>
            </a:r>
            <a:endParaRPr sz="1800">
              <a:latin typeface="BIZ UDPゴシック"/>
              <a:cs typeface="BIZ UDPゴシック"/>
            </a:endParaRPr>
          </a:p>
        </p:txBody>
      </p:sp>
      <p:grpSp>
        <p:nvGrpSpPr>
          <p:cNvPr id="12" name="object 12"/>
          <p:cNvGrpSpPr/>
          <p:nvPr/>
        </p:nvGrpSpPr>
        <p:grpSpPr>
          <a:xfrm>
            <a:off x="1947417" y="2179320"/>
            <a:ext cx="3062605" cy="633095"/>
            <a:chOff x="1947417" y="2179320"/>
            <a:chExt cx="3062605" cy="633095"/>
          </a:xfrm>
        </p:grpSpPr>
        <p:sp>
          <p:nvSpPr>
            <p:cNvPr id="13" name="object 13"/>
            <p:cNvSpPr/>
            <p:nvPr/>
          </p:nvSpPr>
          <p:spPr>
            <a:xfrm>
              <a:off x="2859023" y="2179320"/>
              <a:ext cx="628015" cy="228600"/>
            </a:xfrm>
            <a:custGeom>
              <a:avLst/>
              <a:gdLst/>
              <a:ahLst/>
              <a:cxnLst/>
              <a:rect l="l" t="t" r="r" b="b"/>
              <a:pathLst>
                <a:path w="628014" h="228600">
                  <a:moveTo>
                    <a:pt x="502285" y="0"/>
                  </a:moveTo>
                  <a:lnTo>
                    <a:pt x="125602" y="0"/>
                  </a:lnTo>
                  <a:lnTo>
                    <a:pt x="125602" y="132206"/>
                  </a:lnTo>
                  <a:lnTo>
                    <a:pt x="0" y="132206"/>
                  </a:lnTo>
                  <a:lnTo>
                    <a:pt x="313944" y="228600"/>
                  </a:lnTo>
                  <a:lnTo>
                    <a:pt x="627888" y="132206"/>
                  </a:lnTo>
                  <a:lnTo>
                    <a:pt x="502285" y="132206"/>
                  </a:lnTo>
                  <a:lnTo>
                    <a:pt x="502285" y="0"/>
                  </a:lnTo>
                  <a:close/>
                </a:path>
              </a:pathLst>
            </a:custGeom>
            <a:solidFill>
              <a:srgbClr val="001F5F"/>
            </a:solidFill>
          </p:spPr>
          <p:txBody>
            <a:bodyPr wrap="square" lIns="0" tIns="0" rIns="0" bIns="0" rtlCol="0"/>
            <a:lstStyle/>
            <a:p>
              <a:endParaRPr/>
            </a:p>
          </p:txBody>
        </p:sp>
        <p:sp>
          <p:nvSpPr>
            <p:cNvPr id="14" name="object 14"/>
            <p:cNvSpPr/>
            <p:nvPr/>
          </p:nvSpPr>
          <p:spPr>
            <a:xfrm>
              <a:off x="1953767" y="2453640"/>
              <a:ext cx="3049905" cy="352425"/>
            </a:xfrm>
            <a:custGeom>
              <a:avLst/>
              <a:gdLst/>
              <a:ahLst/>
              <a:cxnLst/>
              <a:rect l="l" t="t" r="r" b="b"/>
              <a:pathLst>
                <a:path w="3049904" h="352425">
                  <a:moveTo>
                    <a:pt x="3004439" y="0"/>
                  </a:moveTo>
                  <a:lnTo>
                    <a:pt x="45084" y="0"/>
                  </a:lnTo>
                  <a:lnTo>
                    <a:pt x="27539" y="2764"/>
                  </a:lnTo>
                  <a:lnTo>
                    <a:pt x="13208" y="10302"/>
                  </a:lnTo>
                  <a:lnTo>
                    <a:pt x="3544" y="21484"/>
                  </a:lnTo>
                  <a:lnTo>
                    <a:pt x="0" y="35179"/>
                  </a:lnTo>
                  <a:lnTo>
                    <a:pt x="0" y="316864"/>
                  </a:lnTo>
                  <a:lnTo>
                    <a:pt x="3544" y="330559"/>
                  </a:lnTo>
                  <a:lnTo>
                    <a:pt x="13207" y="341741"/>
                  </a:lnTo>
                  <a:lnTo>
                    <a:pt x="27539" y="349279"/>
                  </a:lnTo>
                  <a:lnTo>
                    <a:pt x="45084" y="352044"/>
                  </a:lnTo>
                  <a:lnTo>
                    <a:pt x="3004439" y="352044"/>
                  </a:lnTo>
                  <a:lnTo>
                    <a:pt x="3021984" y="349279"/>
                  </a:lnTo>
                  <a:lnTo>
                    <a:pt x="3036315" y="341741"/>
                  </a:lnTo>
                  <a:lnTo>
                    <a:pt x="3045979" y="330559"/>
                  </a:lnTo>
                  <a:lnTo>
                    <a:pt x="3049523" y="316864"/>
                  </a:lnTo>
                  <a:lnTo>
                    <a:pt x="3049523" y="35179"/>
                  </a:lnTo>
                  <a:lnTo>
                    <a:pt x="3045979" y="21484"/>
                  </a:lnTo>
                  <a:lnTo>
                    <a:pt x="3036315" y="10302"/>
                  </a:lnTo>
                  <a:lnTo>
                    <a:pt x="3021984" y="2764"/>
                  </a:lnTo>
                  <a:lnTo>
                    <a:pt x="3004439" y="0"/>
                  </a:lnTo>
                  <a:close/>
                </a:path>
              </a:pathLst>
            </a:custGeom>
            <a:solidFill>
              <a:srgbClr val="FFFFFF"/>
            </a:solidFill>
          </p:spPr>
          <p:txBody>
            <a:bodyPr wrap="square" lIns="0" tIns="0" rIns="0" bIns="0" rtlCol="0"/>
            <a:lstStyle/>
            <a:p>
              <a:endParaRPr/>
            </a:p>
          </p:txBody>
        </p:sp>
        <p:sp>
          <p:nvSpPr>
            <p:cNvPr id="15" name="object 15"/>
            <p:cNvSpPr/>
            <p:nvPr/>
          </p:nvSpPr>
          <p:spPr>
            <a:xfrm>
              <a:off x="1953767" y="2453640"/>
              <a:ext cx="3049905" cy="352425"/>
            </a:xfrm>
            <a:custGeom>
              <a:avLst/>
              <a:gdLst/>
              <a:ahLst/>
              <a:cxnLst/>
              <a:rect l="l" t="t" r="r" b="b"/>
              <a:pathLst>
                <a:path w="3049904" h="352425">
                  <a:moveTo>
                    <a:pt x="0" y="35179"/>
                  </a:moveTo>
                  <a:lnTo>
                    <a:pt x="3544" y="21484"/>
                  </a:lnTo>
                  <a:lnTo>
                    <a:pt x="13208" y="10302"/>
                  </a:lnTo>
                  <a:lnTo>
                    <a:pt x="27539" y="2764"/>
                  </a:lnTo>
                  <a:lnTo>
                    <a:pt x="45084" y="0"/>
                  </a:lnTo>
                  <a:lnTo>
                    <a:pt x="3004439" y="0"/>
                  </a:lnTo>
                  <a:lnTo>
                    <a:pt x="3021984" y="2764"/>
                  </a:lnTo>
                  <a:lnTo>
                    <a:pt x="3036315" y="10302"/>
                  </a:lnTo>
                  <a:lnTo>
                    <a:pt x="3045979" y="21484"/>
                  </a:lnTo>
                  <a:lnTo>
                    <a:pt x="3049523" y="35179"/>
                  </a:lnTo>
                  <a:lnTo>
                    <a:pt x="3049523" y="316864"/>
                  </a:lnTo>
                  <a:lnTo>
                    <a:pt x="3045979" y="330559"/>
                  </a:lnTo>
                  <a:lnTo>
                    <a:pt x="3036315" y="341741"/>
                  </a:lnTo>
                  <a:lnTo>
                    <a:pt x="3021984" y="349279"/>
                  </a:lnTo>
                  <a:lnTo>
                    <a:pt x="3004439" y="352044"/>
                  </a:lnTo>
                  <a:lnTo>
                    <a:pt x="45084" y="352044"/>
                  </a:lnTo>
                  <a:lnTo>
                    <a:pt x="27539" y="349279"/>
                  </a:lnTo>
                  <a:lnTo>
                    <a:pt x="13207" y="341741"/>
                  </a:lnTo>
                  <a:lnTo>
                    <a:pt x="3544" y="330559"/>
                  </a:lnTo>
                  <a:lnTo>
                    <a:pt x="0" y="316864"/>
                  </a:lnTo>
                  <a:lnTo>
                    <a:pt x="0" y="35179"/>
                  </a:lnTo>
                  <a:close/>
                </a:path>
              </a:pathLst>
            </a:custGeom>
            <a:ln w="12700">
              <a:solidFill>
                <a:srgbClr val="3C4A5F"/>
              </a:solidFill>
            </a:ln>
          </p:spPr>
          <p:txBody>
            <a:bodyPr wrap="square" lIns="0" tIns="0" rIns="0" bIns="0" rtlCol="0"/>
            <a:lstStyle/>
            <a:p>
              <a:endParaRPr/>
            </a:p>
          </p:txBody>
        </p:sp>
      </p:grpSp>
      <p:sp>
        <p:nvSpPr>
          <p:cNvPr id="16" name="object 16"/>
          <p:cNvSpPr txBox="1"/>
          <p:nvPr/>
        </p:nvSpPr>
        <p:spPr>
          <a:xfrm>
            <a:off x="2060575" y="2500375"/>
            <a:ext cx="2835275" cy="269240"/>
          </a:xfrm>
          <a:prstGeom prst="rect">
            <a:avLst/>
          </a:prstGeom>
        </p:spPr>
        <p:txBody>
          <a:bodyPr vert="horz" wrap="square" lIns="0" tIns="12065" rIns="0" bIns="0" rtlCol="0">
            <a:spAutoFit/>
          </a:bodyPr>
          <a:lstStyle/>
          <a:p>
            <a:pPr marL="12700">
              <a:lnSpc>
                <a:spcPct val="100000"/>
              </a:lnSpc>
              <a:spcBef>
                <a:spcPts val="95"/>
              </a:spcBef>
            </a:pPr>
            <a:r>
              <a:rPr sz="1600" b="1" spc="-30" dirty="0">
                <a:latin typeface="BIZ UDPゴシック"/>
                <a:cs typeface="BIZ UDPゴシック"/>
              </a:rPr>
              <a:t>サービス等利用計画原案の作成</a:t>
            </a:r>
            <a:endParaRPr sz="1600">
              <a:latin typeface="BIZ UDPゴシック"/>
              <a:cs typeface="BIZ UDPゴシック"/>
            </a:endParaRPr>
          </a:p>
        </p:txBody>
      </p:sp>
      <p:grpSp>
        <p:nvGrpSpPr>
          <p:cNvPr id="17" name="object 17"/>
          <p:cNvGrpSpPr/>
          <p:nvPr/>
        </p:nvGrpSpPr>
        <p:grpSpPr>
          <a:xfrm>
            <a:off x="1947417" y="3066033"/>
            <a:ext cx="2364740" cy="360680"/>
            <a:chOff x="1947417" y="3066033"/>
            <a:chExt cx="2364740" cy="360680"/>
          </a:xfrm>
        </p:grpSpPr>
        <p:sp>
          <p:nvSpPr>
            <p:cNvPr id="18" name="object 18"/>
            <p:cNvSpPr/>
            <p:nvPr/>
          </p:nvSpPr>
          <p:spPr>
            <a:xfrm>
              <a:off x="1953767" y="3072383"/>
              <a:ext cx="2352040" cy="347980"/>
            </a:xfrm>
            <a:custGeom>
              <a:avLst/>
              <a:gdLst/>
              <a:ahLst/>
              <a:cxnLst/>
              <a:rect l="l" t="t" r="r" b="b"/>
              <a:pathLst>
                <a:path w="2352040" h="347979">
                  <a:moveTo>
                    <a:pt x="2316734" y="0"/>
                  </a:moveTo>
                  <a:lnTo>
                    <a:pt x="34798" y="0"/>
                  </a:lnTo>
                  <a:lnTo>
                    <a:pt x="21270" y="2722"/>
                  </a:lnTo>
                  <a:lnTo>
                    <a:pt x="10207" y="10159"/>
                  </a:lnTo>
                  <a:lnTo>
                    <a:pt x="2740" y="21216"/>
                  </a:lnTo>
                  <a:lnTo>
                    <a:pt x="0" y="34798"/>
                  </a:lnTo>
                  <a:lnTo>
                    <a:pt x="0" y="312674"/>
                  </a:lnTo>
                  <a:lnTo>
                    <a:pt x="2740" y="326255"/>
                  </a:lnTo>
                  <a:lnTo>
                    <a:pt x="10207" y="337311"/>
                  </a:lnTo>
                  <a:lnTo>
                    <a:pt x="21270" y="344749"/>
                  </a:lnTo>
                  <a:lnTo>
                    <a:pt x="34798" y="347471"/>
                  </a:lnTo>
                  <a:lnTo>
                    <a:pt x="2316734" y="347471"/>
                  </a:lnTo>
                  <a:lnTo>
                    <a:pt x="2330261" y="344749"/>
                  </a:lnTo>
                  <a:lnTo>
                    <a:pt x="2341324" y="337311"/>
                  </a:lnTo>
                  <a:lnTo>
                    <a:pt x="2348791" y="326255"/>
                  </a:lnTo>
                  <a:lnTo>
                    <a:pt x="2351532" y="312674"/>
                  </a:lnTo>
                  <a:lnTo>
                    <a:pt x="2351532" y="34798"/>
                  </a:lnTo>
                  <a:lnTo>
                    <a:pt x="2348791" y="21216"/>
                  </a:lnTo>
                  <a:lnTo>
                    <a:pt x="2341324" y="10160"/>
                  </a:lnTo>
                  <a:lnTo>
                    <a:pt x="2330261" y="2722"/>
                  </a:lnTo>
                  <a:lnTo>
                    <a:pt x="2316734" y="0"/>
                  </a:lnTo>
                  <a:close/>
                </a:path>
              </a:pathLst>
            </a:custGeom>
            <a:solidFill>
              <a:srgbClr val="FFFFFF"/>
            </a:solidFill>
          </p:spPr>
          <p:txBody>
            <a:bodyPr wrap="square" lIns="0" tIns="0" rIns="0" bIns="0" rtlCol="0"/>
            <a:lstStyle/>
            <a:p>
              <a:endParaRPr/>
            </a:p>
          </p:txBody>
        </p:sp>
        <p:sp>
          <p:nvSpPr>
            <p:cNvPr id="19" name="object 19"/>
            <p:cNvSpPr/>
            <p:nvPr/>
          </p:nvSpPr>
          <p:spPr>
            <a:xfrm>
              <a:off x="1953767" y="3072383"/>
              <a:ext cx="2352040" cy="347980"/>
            </a:xfrm>
            <a:custGeom>
              <a:avLst/>
              <a:gdLst/>
              <a:ahLst/>
              <a:cxnLst/>
              <a:rect l="l" t="t" r="r" b="b"/>
              <a:pathLst>
                <a:path w="2352040" h="347979">
                  <a:moveTo>
                    <a:pt x="0" y="34798"/>
                  </a:moveTo>
                  <a:lnTo>
                    <a:pt x="2740" y="21216"/>
                  </a:lnTo>
                  <a:lnTo>
                    <a:pt x="10207" y="10159"/>
                  </a:lnTo>
                  <a:lnTo>
                    <a:pt x="21270" y="2722"/>
                  </a:lnTo>
                  <a:lnTo>
                    <a:pt x="34798" y="0"/>
                  </a:lnTo>
                  <a:lnTo>
                    <a:pt x="2316734" y="0"/>
                  </a:lnTo>
                  <a:lnTo>
                    <a:pt x="2330261" y="2722"/>
                  </a:lnTo>
                  <a:lnTo>
                    <a:pt x="2341324" y="10160"/>
                  </a:lnTo>
                  <a:lnTo>
                    <a:pt x="2348791" y="21216"/>
                  </a:lnTo>
                  <a:lnTo>
                    <a:pt x="2351532" y="34798"/>
                  </a:lnTo>
                  <a:lnTo>
                    <a:pt x="2351532" y="312674"/>
                  </a:lnTo>
                  <a:lnTo>
                    <a:pt x="2348791" y="326255"/>
                  </a:lnTo>
                  <a:lnTo>
                    <a:pt x="2341324" y="337311"/>
                  </a:lnTo>
                  <a:lnTo>
                    <a:pt x="2330261" y="344749"/>
                  </a:lnTo>
                  <a:lnTo>
                    <a:pt x="2316734" y="347471"/>
                  </a:lnTo>
                  <a:lnTo>
                    <a:pt x="34798" y="347471"/>
                  </a:lnTo>
                  <a:lnTo>
                    <a:pt x="21270" y="344749"/>
                  </a:lnTo>
                  <a:lnTo>
                    <a:pt x="10207" y="337311"/>
                  </a:lnTo>
                  <a:lnTo>
                    <a:pt x="2740" y="326255"/>
                  </a:lnTo>
                  <a:lnTo>
                    <a:pt x="0" y="312674"/>
                  </a:lnTo>
                  <a:lnTo>
                    <a:pt x="0" y="34798"/>
                  </a:lnTo>
                  <a:close/>
                </a:path>
              </a:pathLst>
            </a:custGeom>
            <a:ln w="12700">
              <a:solidFill>
                <a:srgbClr val="3C4A5F"/>
              </a:solidFill>
            </a:ln>
          </p:spPr>
          <p:txBody>
            <a:bodyPr wrap="square" lIns="0" tIns="0" rIns="0" bIns="0" rtlCol="0"/>
            <a:lstStyle/>
            <a:p>
              <a:endParaRPr/>
            </a:p>
          </p:txBody>
        </p:sp>
      </p:grpSp>
      <p:sp>
        <p:nvSpPr>
          <p:cNvPr id="20" name="object 20"/>
          <p:cNvSpPr txBox="1"/>
          <p:nvPr/>
        </p:nvSpPr>
        <p:spPr>
          <a:xfrm>
            <a:off x="2102866" y="3094990"/>
            <a:ext cx="2051685" cy="299720"/>
          </a:xfrm>
          <a:prstGeom prst="rect">
            <a:avLst/>
          </a:prstGeom>
        </p:spPr>
        <p:txBody>
          <a:bodyPr vert="horz" wrap="square" lIns="0" tIns="12700" rIns="0" bIns="0" rtlCol="0">
            <a:spAutoFit/>
          </a:bodyPr>
          <a:lstStyle/>
          <a:p>
            <a:pPr marL="12700">
              <a:lnSpc>
                <a:spcPct val="100000"/>
              </a:lnSpc>
              <a:spcBef>
                <a:spcPts val="100"/>
              </a:spcBef>
            </a:pPr>
            <a:r>
              <a:rPr sz="1800" b="1" spc="-15" dirty="0">
                <a:latin typeface="BIZ UDPゴシック"/>
                <a:cs typeface="BIZ UDPゴシック"/>
              </a:rPr>
              <a:t>サービス担当者会議</a:t>
            </a:r>
            <a:endParaRPr sz="1800">
              <a:latin typeface="BIZ UDPゴシック"/>
              <a:cs typeface="BIZ UDPゴシック"/>
            </a:endParaRPr>
          </a:p>
        </p:txBody>
      </p:sp>
      <p:grpSp>
        <p:nvGrpSpPr>
          <p:cNvPr id="21" name="object 21"/>
          <p:cNvGrpSpPr/>
          <p:nvPr/>
        </p:nvGrpSpPr>
        <p:grpSpPr>
          <a:xfrm>
            <a:off x="1947417" y="4315714"/>
            <a:ext cx="2364740" cy="360680"/>
            <a:chOff x="1947417" y="4315714"/>
            <a:chExt cx="2364740" cy="360680"/>
          </a:xfrm>
        </p:grpSpPr>
        <p:sp>
          <p:nvSpPr>
            <p:cNvPr id="22" name="object 22"/>
            <p:cNvSpPr/>
            <p:nvPr/>
          </p:nvSpPr>
          <p:spPr>
            <a:xfrm>
              <a:off x="1953767" y="4322064"/>
              <a:ext cx="2352040" cy="347980"/>
            </a:xfrm>
            <a:custGeom>
              <a:avLst/>
              <a:gdLst/>
              <a:ahLst/>
              <a:cxnLst/>
              <a:rect l="l" t="t" r="r" b="b"/>
              <a:pathLst>
                <a:path w="2352040" h="347979">
                  <a:moveTo>
                    <a:pt x="2316734" y="0"/>
                  </a:moveTo>
                  <a:lnTo>
                    <a:pt x="34798" y="0"/>
                  </a:lnTo>
                  <a:lnTo>
                    <a:pt x="21270" y="2722"/>
                  </a:lnTo>
                  <a:lnTo>
                    <a:pt x="10207" y="10160"/>
                  </a:lnTo>
                  <a:lnTo>
                    <a:pt x="2740" y="21216"/>
                  </a:lnTo>
                  <a:lnTo>
                    <a:pt x="0" y="34798"/>
                  </a:lnTo>
                  <a:lnTo>
                    <a:pt x="0" y="312674"/>
                  </a:lnTo>
                  <a:lnTo>
                    <a:pt x="2740" y="326255"/>
                  </a:lnTo>
                  <a:lnTo>
                    <a:pt x="10207" y="337312"/>
                  </a:lnTo>
                  <a:lnTo>
                    <a:pt x="21270" y="344749"/>
                  </a:lnTo>
                  <a:lnTo>
                    <a:pt x="34798" y="347472"/>
                  </a:lnTo>
                  <a:lnTo>
                    <a:pt x="2316734" y="347472"/>
                  </a:lnTo>
                  <a:lnTo>
                    <a:pt x="2330261" y="344749"/>
                  </a:lnTo>
                  <a:lnTo>
                    <a:pt x="2341324" y="337312"/>
                  </a:lnTo>
                  <a:lnTo>
                    <a:pt x="2348791" y="326255"/>
                  </a:lnTo>
                  <a:lnTo>
                    <a:pt x="2351532" y="312674"/>
                  </a:lnTo>
                  <a:lnTo>
                    <a:pt x="2351532" y="34798"/>
                  </a:lnTo>
                  <a:lnTo>
                    <a:pt x="2348791" y="21216"/>
                  </a:lnTo>
                  <a:lnTo>
                    <a:pt x="2341324" y="10159"/>
                  </a:lnTo>
                  <a:lnTo>
                    <a:pt x="2330261" y="2722"/>
                  </a:lnTo>
                  <a:lnTo>
                    <a:pt x="2316734" y="0"/>
                  </a:lnTo>
                  <a:close/>
                </a:path>
              </a:pathLst>
            </a:custGeom>
            <a:solidFill>
              <a:srgbClr val="FFFFFF"/>
            </a:solidFill>
          </p:spPr>
          <p:txBody>
            <a:bodyPr wrap="square" lIns="0" tIns="0" rIns="0" bIns="0" rtlCol="0"/>
            <a:lstStyle/>
            <a:p>
              <a:endParaRPr/>
            </a:p>
          </p:txBody>
        </p:sp>
        <p:sp>
          <p:nvSpPr>
            <p:cNvPr id="23" name="object 23"/>
            <p:cNvSpPr/>
            <p:nvPr/>
          </p:nvSpPr>
          <p:spPr>
            <a:xfrm>
              <a:off x="1953767" y="4322064"/>
              <a:ext cx="2352040" cy="347980"/>
            </a:xfrm>
            <a:custGeom>
              <a:avLst/>
              <a:gdLst/>
              <a:ahLst/>
              <a:cxnLst/>
              <a:rect l="l" t="t" r="r" b="b"/>
              <a:pathLst>
                <a:path w="2352040" h="347979">
                  <a:moveTo>
                    <a:pt x="0" y="34798"/>
                  </a:moveTo>
                  <a:lnTo>
                    <a:pt x="2740" y="21216"/>
                  </a:lnTo>
                  <a:lnTo>
                    <a:pt x="10207" y="10160"/>
                  </a:lnTo>
                  <a:lnTo>
                    <a:pt x="21270" y="2722"/>
                  </a:lnTo>
                  <a:lnTo>
                    <a:pt x="34798" y="0"/>
                  </a:lnTo>
                  <a:lnTo>
                    <a:pt x="2316734" y="0"/>
                  </a:lnTo>
                  <a:lnTo>
                    <a:pt x="2330261" y="2722"/>
                  </a:lnTo>
                  <a:lnTo>
                    <a:pt x="2341324" y="10159"/>
                  </a:lnTo>
                  <a:lnTo>
                    <a:pt x="2348791" y="21216"/>
                  </a:lnTo>
                  <a:lnTo>
                    <a:pt x="2351532" y="34798"/>
                  </a:lnTo>
                  <a:lnTo>
                    <a:pt x="2351532" y="312674"/>
                  </a:lnTo>
                  <a:lnTo>
                    <a:pt x="2348791" y="326255"/>
                  </a:lnTo>
                  <a:lnTo>
                    <a:pt x="2341324" y="337312"/>
                  </a:lnTo>
                  <a:lnTo>
                    <a:pt x="2330261" y="344749"/>
                  </a:lnTo>
                  <a:lnTo>
                    <a:pt x="2316734" y="347472"/>
                  </a:lnTo>
                  <a:lnTo>
                    <a:pt x="34798" y="347472"/>
                  </a:lnTo>
                  <a:lnTo>
                    <a:pt x="21270" y="344749"/>
                  </a:lnTo>
                  <a:lnTo>
                    <a:pt x="10207" y="337312"/>
                  </a:lnTo>
                  <a:lnTo>
                    <a:pt x="2740" y="326255"/>
                  </a:lnTo>
                  <a:lnTo>
                    <a:pt x="0" y="312674"/>
                  </a:lnTo>
                  <a:lnTo>
                    <a:pt x="0" y="34798"/>
                  </a:lnTo>
                  <a:close/>
                </a:path>
              </a:pathLst>
            </a:custGeom>
            <a:ln w="12699">
              <a:solidFill>
                <a:srgbClr val="3C4A5F"/>
              </a:solidFill>
            </a:ln>
          </p:spPr>
          <p:txBody>
            <a:bodyPr wrap="square" lIns="0" tIns="0" rIns="0" bIns="0" rtlCol="0"/>
            <a:lstStyle/>
            <a:p>
              <a:endParaRPr/>
            </a:p>
          </p:txBody>
        </p:sp>
      </p:grpSp>
      <p:sp>
        <p:nvSpPr>
          <p:cNvPr id="24" name="object 24"/>
          <p:cNvSpPr txBox="1"/>
          <p:nvPr/>
        </p:nvSpPr>
        <p:spPr>
          <a:xfrm>
            <a:off x="1965221" y="4345304"/>
            <a:ext cx="2319020" cy="299720"/>
          </a:xfrm>
          <a:prstGeom prst="rect">
            <a:avLst/>
          </a:prstGeom>
        </p:spPr>
        <p:txBody>
          <a:bodyPr vert="horz" wrap="square" lIns="0" tIns="12700" rIns="0" bIns="0" rtlCol="0">
            <a:spAutoFit/>
          </a:bodyPr>
          <a:lstStyle/>
          <a:p>
            <a:pPr marL="591820">
              <a:lnSpc>
                <a:spcPct val="100000"/>
              </a:lnSpc>
              <a:spcBef>
                <a:spcPts val="100"/>
              </a:spcBef>
            </a:pPr>
            <a:r>
              <a:rPr sz="1800" b="1" spc="-10" dirty="0">
                <a:latin typeface="BIZ UDPゴシック"/>
                <a:cs typeface="BIZ UDPゴシック"/>
              </a:rPr>
              <a:t>支援の実施</a:t>
            </a:r>
            <a:endParaRPr sz="1800">
              <a:latin typeface="BIZ UDPゴシック"/>
              <a:cs typeface="BIZ UDPゴシック"/>
            </a:endParaRPr>
          </a:p>
        </p:txBody>
      </p:sp>
      <p:grpSp>
        <p:nvGrpSpPr>
          <p:cNvPr id="25" name="object 25"/>
          <p:cNvGrpSpPr/>
          <p:nvPr/>
        </p:nvGrpSpPr>
        <p:grpSpPr>
          <a:xfrm>
            <a:off x="1947417" y="4935982"/>
            <a:ext cx="2364740" cy="360680"/>
            <a:chOff x="1947417" y="4935982"/>
            <a:chExt cx="2364740" cy="360680"/>
          </a:xfrm>
        </p:grpSpPr>
        <p:sp>
          <p:nvSpPr>
            <p:cNvPr id="26" name="object 26"/>
            <p:cNvSpPr/>
            <p:nvPr/>
          </p:nvSpPr>
          <p:spPr>
            <a:xfrm>
              <a:off x="1953767" y="4942332"/>
              <a:ext cx="2352040" cy="347980"/>
            </a:xfrm>
            <a:custGeom>
              <a:avLst/>
              <a:gdLst/>
              <a:ahLst/>
              <a:cxnLst/>
              <a:rect l="l" t="t" r="r" b="b"/>
              <a:pathLst>
                <a:path w="2352040" h="347979">
                  <a:moveTo>
                    <a:pt x="2316734" y="0"/>
                  </a:moveTo>
                  <a:lnTo>
                    <a:pt x="34798" y="0"/>
                  </a:lnTo>
                  <a:lnTo>
                    <a:pt x="21270" y="2722"/>
                  </a:lnTo>
                  <a:lnTo>
                    <a:pt x="10207" y="10160"/>
                  </a:lnTo>
                  <a:lnTo>
                    <a:pt x="2740" y="21216"/>
                  </a:lnTo>
                  <a:lnTo>
                    <a:pt x="0" y="34798"/>
                  </a:lnTo>
                  <a:lnTo>
                    <a:pt x="0" y="312674"/>
                  </a:lnTo>
                  <a:lnTo>
                    <a:pt x="2740" y="326255"/>
                  </a:lnTo>
                  <a:lnTo>
                    <a:pt x="10207" y="337312"/>
                  </a:lnTo>
                  <a:lnTo>
                    <a:pt x="21270" y="344749"/>
                  </a:lnTo>
                  <a:lnTo>
                    <a:pt x="34798" y="347472"/>
                  </a:lnTo>
                  <a:lnTo>
                    <a:pt x="2316734" y="347472"/>
                  </a:lnTo>
                  <a:lnTo>
                    <a:pt x="2330261" y="344749"/>
                  </a:lnTo>
                  <a:lnTo>
                    <a:pt x="2341324" y="337312"/>
                  </a:lnTo>
                  <a:lnTo>
                    <a:pt x="2348791" y="326255"/>
                  </a:lnTo>
                  <a:lnTo>
                    <a:pt x="2351532" y="312674"/>
                  </a:lnTo>
                  <a:lnTo>
                    <a:pt x="2351532" y="34798"/>
                  </a:lnTo>
                  <a:lnTo>
                    <a:pt x="2348791" y="21216"/>
                  </a:lnTo>
                  <a:lnTo>
                    <a:pt x="2341324" y="10160"/>
                  </a:lnTo>
                  <a:lnTo>
                    <a:pt x="2330261" y="2722"/>
                  </a:lnTo>
                  <a:lnTo>
                    <a:pt x="2316734" y="0"/>
                  </a:lnTo>
                  <a:close/>
                </a:path>
              </a:pathLst>
            </a:custGeom>
            <a:solidFill>
              <a:srgbClr val="FFFFFF"/>
            </a:solidFill>
          </p:spPr>
          <p:txBody>
            <a:bodyPr wrap="square" lIns="0" tIns="0" rIns="0" bIns="0" rtlCol="0"/>
            <a:lstStyle/>
            <a:p>
              <a:endParaRPr/>
            </a:p>
          </p:txBody>
        </p:sp>
        <p:sp>
          <p:nvSpPr>
            <p:cNvPr id="27" name="object 27"/>
            <p:cNvSpPr/>
            <p:nvPr/>
          </p:nvSpPr>
          <p:spPr>
            <a:xfrm>
              <a:off x="1953767" y="4942332"/>
              <a:ext cx="2352040" cy="347980"/>
            </a:xfrm>
            <a:custGeom>
              <a:avLst/>
              <a:gdLst/>
              <a:ahLst/>
              <a:cxnLst/>
              <a:rect l="l" t="t" r="r" b="b"/>
              <a:pathLst>
                <a:path w="2352040" h="347979">
                  <a:moveTo>
                    <a:pt x="0" y="34798"/>
                  </a:moveTo>
                  <a:lnTo>
                    <a:pt x="2740" y="21216"/>
                  </a:lnTo>
                  <a:lnTo>
                    <a:pt x="10207" y="10160"/>
                  </a:lnTo>
                  <a:lnTo>
                    <a:pt x="21270" y="2722"/>
                  </a:lnTo>
                  <a:lnTo>
                    <a:pt x="34798" y="0"/>
                  </a:lnTo>
                  <a:lnTo>
                    <a:pt x="2316734" y="0"/>
                  </a:lnTo>
                  <a:lnTo>
                    <a:pt x="2330261" y="2722"/>
                  </a:lnTo>
                  <a:lnTo>
                    <a:pt x="2341324" y="10160"/>
                  </a:lnTo>
                  <a:lnTo>
                    <a:pt x="2348791" y="21216"/>
                  </a:lnTo>
                  <a:lnTo>
                    <a:pt x="2351532" y="34798"/>
                  </a:lnTo>
                  <a:lnTo>
                    <a:pt x="2351532" y="312674"/>
                  </a:lnTo>
                  <a:lnTo>
                    <a:pt x="2348791" y="326255"/>
                  </a:lnTo>
                  <a:lnTo>
                    <a:pt x="2341324" y="337312"/>
                  </a:lnTo>
                  <a:lnTo>
                    <a:pt x="2330261" y="344749"/>
                  </a:lnTo>
                  <a:lnTo>
                    <a:pt x="2316734" y="347472"/>
                  </a:lnTo>
                  <a:lnTo>
                    <a:pt x="34798" y="347472"/>
                  </a:lnTo>
                  <a:lnTo>
                    <a:pt x="21270" y="344749"/>
                  </a:lnTo>
                  <a:lnTo>
                    <a:pt x="10207" y="337312"/>
                  </a:lnTo>
                  <a:lnTo>
                    <a:pt x="2740" y="326255"/>
                  </a:lnTo>
                  <a:lnTo>
                    <a:pt x="0" y="312674"/>
                  </a:lnTo>
                  <a:lnTo>
                    <a:pt x="0" y="34798"/>
                  </a:lnTo>
                  <a:close/>
                </a:path>
              </a:pathLst>
            </a:custGeom>
            <a:ln w="12699">
              <a:solidFill>
                <a:srgbClr val="3C4A5F"/>
              </a:solidFill>
            </a:ln>
          </p:spPr>
          <p:txBody>
            <a:bodyPr wrap="square" lIns="0" tIns="0" rIns="0" bIns="0" rtlCol="0"/>
            <a:lstStyle/>
            <a:p>
              <a:endParaRPr/>
            </a:p>
          </p:txBody>
        </p:sp>
      </p:grpSp>
      <p:sp>
        <p:nvSpPr>
          <p:cNvPr id="28" name="object 28"/>
          <p:cNvSpPr txBox="1"/>
          <p:nvPr/>
        </p:nvSpPr>
        <p:spPr>
          <a:xfrm>
            <a:off x="1965221" y="4966461"/>
            <a:ext cx="2329180" cy="299720"/>
          </a:xfrm>
          <a:prstGeom prst="rect">
            <a:avLst/>
          </a:prstGeom>
        </p:spPr>
        <p:txBody>
          <a:bodyPr vert="horz" wrap="square" lIns="0" tIns="12700" rIns="0" bIns="0" rtlCol="0">
            <a:spAutoFit/>
          </a:bodyPr>
          <a:lstStyle/>
          <a:p>
            <a:pPr marL="526415">
              <a:lnSpc>
                <a:spcPct val="100000"/>
              </a:lnSpc>
              <a:spcBef>
                <a:spcPts val="100"/>
              </a:spcBef>
            </a:pPr>
            <a:r>
              <a:rPr sz="1800" b="1" spc="-20" dirty="0">
                <a:latin typeface="BIZ UDPゴシック"/>
                <a:cs typeface="BIZ UDPゴシック"/>
              </a:rPr>
              <a:t>モニタリング</a:t>
            </a:r>
            <a:endParaRPr sz="1800">
              <a:latin typeface="BIZ UDPゴシック"/>
              <a:cs typeface="BIZ UDPゴシック"/>
            </a:endParaRPr>
          </a:p>
        </p:txBody>
      </p:sp>
      <p:grpSp>
        <p:nvGrpSpPr>
          <p:cNvPr id="29" name="object 29"/>
          <p:cNvGrpSpPr/>
          <p:nvPr/>
        </p:nvGrpSpPr>
        <p:grpSpPr>
          <a:xfrm>
            <a:off x="2142489" y="2805683"/>
            <a:ext cx="2362835" cy="2727960"/>
            <a:chOff x="2142489" y="2805683"/>
            <a:chExt cx="2362835" cy="2727960"/>
          </a:xfrm>
        </p:grpSpPr>
        <p:sp>
          <p:nvSpPr>
            <p:cNvPr id="30" name="object 30"/>
            <p:cNvSpPr/>
            <p:nvPr/>
          </p:nvSpPr>
          <p:spPr>
            <a:xfrm>
              <a:off x="2859024" y="2805683"/>
              <a:ext cx="640080" cy="2727960"/>
            </a:xfrm>
            <a:custGeom>
              <a:avLst/>
              <a:gdLst/>
              <a:ahLst/>
              <a:cxnLst/>
              <a:rect l="l" t="t" r="r" b="b"/>
              <a:pathLst>
                <a:path w="640079" h="2727960">
                  <a:moveTo>
                    <a:pt x="627888" y="2632202"/>
                  </a:moveTo>
                  <a:lnTo>
                    <a:pt x="502285" y="2632202"/>
                  </a:lnTo>
                  <a:lnTo>
                    <a:pt x="502285" y="2500884"/>
                  </a:lnTo>
                  <a:lnTo>
                    <a:pt x="125603" y="2500884"/>
                  </a:lnTo>
                  <a:lnTo>
                    <a:pt x="125603" y="2632202"/>
                  </a:lnTo>
                  <a:lnTo>
                    <a:pt x="0" y="2632202"/>
                  </a:lnTo>
                  <a:lnTo>
                    <a:pt x="313944" y="2727960"/>
                  </a:lnTo>
                  <a:lnTo>
                    <a:pt x="627888" y="2632202"/>
                  </a:lnTo>
                  <a:close/>
                </a:path>
                <a:path w="640079" h="2727960">
                  <a:moveTo>
                    <a:pt x="627888" y="2033270"/>
                  </a:moveTo>
                  <a:lnTo>
                    <a:pt x="502285" y="2033270"/>
                  </a:lnTo>
                  <a:lnTo>
                    <a:pt x="502285" y="1901952"/>
                  </a:lnTo>
                  <a:lnTo>
                    <a:pt x="125603" y="1901952"/>
                  </a:lnTo>
                  <a:lnTo>
                    <a:pt x="125603" y="2033270"/>
                  </a:lnTo>
                  <a:lnTo>
                    <a:pt x="0" y="2033270"/>
                  </a:lnTo>
                  <a:lnTo>
                    <a:pt x="313944" y="2129028"/>
                  </a:lnTo>
                  <a:lnTo>
                    <a:pt x="627888" y="2033270"/>
                  </a:lnTo>
                  <a:close/>
                </a:path>
                <a:path w="640079" h="2727960">
                  <a:moveTo>
                    <a:pt x="640080" y="737247"/>
                  </a:moveTo>
                  <a:lnTo>
                    <a:pt x="514477" y="737247"/>
                  </a:lnTo>
                  <a:lnTo>
                    <a:pt x="514477" y="605028"/>
                  </a:lnTo>
                  <a:lnTo>
                    <a:pt x="137795" y="605028"/>
                  </a:lnTo>
                  <a:lnTo>
                    <a:pt x="137795" y="737247"/>
                  </a:lnTo>
                  <a:lnTo>
                    <a:pt x="12192" y="737247"/>
                  </a:lnTo>
                  <a:lnTo>
                    <a:pt x="326136" y="833628"/>
                  </a:lnTo>
                  <a:lnTo>
                    <a:pt x="640080" y="737247"/>
                  </a:lnTo>
                  <a:close/>
                </a:path>
                <a:path w="640079" h="2727960">
                  <a:moveTo>
                    <a:pt x="640080" y="131318"/>
                  </a:moveTo>
                  <a:lnTo>
                    <a:pt x="514477" y="131318"/>
                  </a:lnTo>
                  <a:lnTo>
                    <a:pt x="514477" y="0"/>
                  </a:lnTo>
                  <a:lnTo>
                    <a:pt x="137795" y="0"/>
                  </a:lnTo>
                  <a:lnTo>
                    <a:pt x="137795" y="131318"/>
                  </a:lnTo>
                  <a:lnTo>
                    <a:pt x="12192" y="131318"/>
                  </a:lnTo>
                  <a:lnTo>
                    <a:pt x="326136" y="227076"/>
                  </a:lnTo>
                  <a:lnTo>
                    <a:pt x="640080" y="131318"/>
                  </a:lnTo>
                  <a:close/>
                </a:path>
              </a:pathLst>
            </a:custGeom>
            <a:solidFill>
              <a:srgbClr val="001F5F"/>
            </a:solidFill>
          </p:spPr>
          <p:txBody>
            <a:bodyPr wrap="square" lIns="0" tIns="0" rIns="0" bIns="0" rtlCol="0"/>
            <a:lstStyle/>
            <a:p>
              <a:endParaRPr/>
            </a:p>
          </p:txBody>
        </p:sp>
        <p:sp>
          <p:nvSpPr>
            <p:cNvPr id="31" name="object 31"/>
            <p:cNvSpPr/>
            <p:nvPr/>
          </p:nvSpPr>
          <p:spPr>
            <a:xfrm>
              <a:off x="2148839" y="3669791"/>
              <a:ext cx="2350135" cy="347980"/>
            </a:xfrm>
            <a:custGeom>
              <a:avLst/>
              <a:gdLst/>
              <a:ahLst/>
              <a:cxnLst/>
              <a:rect l="l" t="t" r="r" b="b"/>
              <a:pathLst>
                <a:path w="2350135" h="347979">
                  <a:moveTo>
                    <a:pt x="2315337" y="0"/>
                  </a:moveTo>
                  <a:lnTo>
                    <a:pt x="34671" y="0"/>
                  </a:lnTo>
                  <a:lnTo>
                    <a:pt x="21163" y="2722"/>
                  </a:lnTo>
                  <a:lnTo>
                    <a:pt x="10144" y="10159"/>
                  </a:lnTo>
                  <a:lnTo>
                    <a:pt x="2720" y="21216"/>
                  </a:lnTo>
                  <a:lnTo>
                    <a:pt x="0" y="34797"/>
                  </a:lnTo>
                  <a:lnTo>
                    <a:pt x="0" y="312673"/>
                  </a:lnTo>
                  <a:lnTo>
                    <a:pt x="2720" y="326255"/>
                  </a:lnTo>
                  <a:lnTo>
                    <a:pt x="10144" y="337311"/>
                  </a:lnTo>
                  <a:lnTo>
                    <a:pt x="21163" y="344749"/>
                  </a:lnTo>
                  <a:lnTo>
                    <a:pt x="34671" y="347471"/>
                  </a:lnTo>
                  <a:lnTo>
                    <a:pt x="2315337" y="347471"/>
                  </a:lnTo>
                  <a:lnTo>
                    <a:pt x="2328844" y="344749"/>
                  </a:lnTo>
                  <a:lnTo>
                    <a:pt x="2339863" y="337311"/>
                  </a:lnTo>
                  <a:lnTo>
                    <a:pt x="2347287" y="326255"/>
                  </a:lnTo>
                  <a:lnTo>
                    <a:pt x="2350008" y="312673"/>
                  </a:lnTo>
                  <a:lnTo>
                    <a:pt x="2350008" y="34797"/>
                  </a:lnTo>
                  <a:lnTo>
                    <a:pt x="2347287" y="21216"/>
                  </a:lnTo>
                  <a:lnTo>
                    <a:pt x="2339863" y="10159"/>
                  </a:lnTo>
                  <a:lnTo>
                    <a:pt x="2328844" y="2722"/>
                  </a:lnTo>
                  <a:lnTo>
                    <a:pt x="2315337" y="0"/>
                  </a:lnTo>
                  <a:close/>
                </a:path>
              </a:pathLst>
            </a:custGeom>
            <a:solidFill>
              <a:srgbClr val="FFFFFF"/>
            </a:solidFill>
          </p:spPr>
          <p:txBody>
            <a:bodyPr wrap="square" lIns="0" tIns="0" rIns="0" bIns="0" rtlCol="0"/>
            <a:lstStyle/>
            <a:p>
              <a:endParaRPr/>
            </a:p>
          </p:txBody>
        </p:sp>
        <p:sp>
          <p:nvSpPr>
            <p:cNvPr id="32" name="object 32"/>
            <p:cNvSpPr/>
            <p:nvPr/>
          </p:nvSpPr>
          <p:spPr>
            <a:xfrm>
              <a:off x="2148839" y="3669791"/>
              <a:ext cx="2350135" cy="347980"/>
            </a:xfrm>
            <a:custGeom>
              <a:avLst/>
              <a:gdLst/>
              <a:ahLst/>
              <a:cxnLst/>
              <a:rect l="l" t="t" r="r" b="b"/>
              <a:pathLst>
                <a:path w="2350135" h="347979">
                  <a:moveTo>
                    <a:pt x="0" y="34797"/>
                  </a:moveTo>
                  <a:lnTo>
                    <a:pt x="2720" y="21216"/>
                  </a:lnTo>
                  <a:lnTo>
                    <a:pt x="10144" y="10159"/>
                  </a:lnTo>
                  <a:lnTo>
                    <a:pt x="21163" y="2722"/>
                  </a:lnTo>
                  <a:lnTo>
                    <a:pt x="34671" y="0"/>
                  </a:lnTo>
                  <a:lnTo>
                    <a:pt x="2315337" y="0"/>
                  </a:lnTo>
                  <a:lnTo>
                    <a:pt x="2328844" y="2722"/>
                  </a:lnTo>
                  <a:lnTo>
                    <a:pt x="2339863" y="10159"/>
                  </a:lnTo>
                  <a:lnTo>
                    <a:pt x="2347287" y="21216"/>
                  </a:lnTo>
                  <a:lnTo>
                    <a:pt x="2350008" y="34797"/>
                  </a:lnTo>
                  <a:lnTo>
                    <a:pt x="2350008" y="312673"/>
                  </a:lnTo>
                  <a:lnTo>
                    <a:pt x="2347287" y="326255"/>
                  </a:lnTo>
                  <a:lnTo>
                    <a:pt x="2339863" y="337311"/>
                  </a:lnTo>
                  <a:lnTo>
                    <a:pt x="2328844" y="344749"/>
                  </a:lnTo>
                  <a:lnTo>
                    <a:pt x="2315337" y="347471"/>
                  </a:lnTo>
                  <a:lnTo>
                    <a:pt x="34671" y="347471"/>
                  </a:lnTo>
                  <a:lnTo>
                    <a:pt x="21163" y="344749"/>
                  </a:lnTo>
                  <a:lnTo>
                    <a:pt x="10144" y="337311"/>
                  </a:lnTo>
                  <a:lnTo>
                    <a:pt x="2720" y="326255"/>
                  </a:lnTo>
                  <a:lnTo>
                    <a:pt x="0" y="312673"/>
                  </a:lnTo>
                  <a:lnTo>
                    <a:pt x="0" y="34797"/>
                  </a:lnTo>
                  <a:close/>
                </a:path>
              </a:pathLst>
            </a:custGeom>
            <a:ln w="12699">
              <a:solidFill>
                <a:srgbClr val="3C4A5F"/>
              </a:solidFill>
            </a:ln>
          </p:spPr>
          <p:txBody>
            <a:bodyPr wrap="square" lIns="0" tIns="0" rIns="0" bIns="0" rtlCol="0"/>
            <a:lstStyle/>
            <a:p>
              <a:endParaRPr/>
            </a:p>
          </p:txBody>
        </p:sp>
      </p:grpSp>
      <p:sp>
        <p:nvSpPr>
          <p:cNvPr id="33" name="object 33"/>
          <p:cNvSpPr txBox="1"/>
          <p:nvPr/>
        </p:nvSpPr>
        <p:spPr>
          <a:xfrm>
            <a:off x="2210561" y="3709161"/>
            <a:ext cx="2226945" cy="269240"/>
          </a:xfrm>
          <a:prstGeom prst="rect">
            <a:avLst/>
          </a:prstGeom>
        </p:spPr>
        <p:txBody>
          <a:bodyPr vert="horz" wrap="square" lIns="0" tIns="12065" rIns="0" bIns="0" rtlCol="0">
            <a:spAutoFit/>
          </a:bodyPr>
          <a:lstStyle/>
          <a:p>
            <a:pPr marL="12700">
              <a:lnSpc>
                <a:spcPct val="100000"/>
              </a:lnSpc>
              <a:spcBef>
                <a:spcPts val="95"/>
              </a:spcBef>
            </a:pPr>
            <a:r>
              <a:rPr sz="1600" b="1" spc="-30" dirty="0">
                <a:latin typeface="BIZ UDPゴシック"/>
                <a:cs typeface="BIZ UDPゴシック"/>
              </a:rPr>
              <a:t>サービス利用計画の確定</a:t>
            </a:r>
            <a:endParaRPr sz="1600">
              <a:latin typeface="BIZ UDPゴシック"/>
              <a:cs typeface="BIZ UDPゴシック"/>
            </a:endParaRPr>
          </a:p>
        </p:txBody>
      </p:sp>
      <p:grpSp>
        <p:nvGrpSpPr>
          <p:cNvPr id="34" name="object 34"/>
          <p:cNvGrpSpPr/>
          <p:nvPr/>
        </p:nvGrpSpPr>
        <p:grpSpPr>
          <a:xfrm>
            <a:off x="1368552" y="1350010"/>
            <a:ext cx="5372735" cy="4490085"/>
            <a:chOff x="1368552" y="1350010"/>
            <a:chExt cx="5372735" cy="4490085"/>
          </a:xfrm>
        </p:grpSpPr>
        <p:sp>
          <p:nvSpPr>
            <p:cNvPr id="35" name="object 35"/>
            <p:cNvSpPr/>
            <p:nvPr/>
          </p:nvSpPr>
          <p:spPr>
            <a:xfrm>
              <a:off x="1368552" y="1909571"/>
              <a:ext cx="2120265" cy="3930650"/>
            </a:xfrm>
            <a:custGeom>
              <a:avLst/>
              <a:gdLst/>
              <a:ahLst/>
              <a:cxnLst/>
              <a:rect l="l" t="t" r="r" b="b"/>
              <a:pathLst>
                <a:path w="2120265" h="3930650">
                  <a:moveTo>
                    <a:pt x="547116" y="136779"/>
                  </a:moveTo>
                  <a:lnTo>
                    <a:pt x="314071" y="0"/>
                  </a:lnTo>
                  <a:lnTo>
                    <a:pt x="314071" y="68453"/>
                  </a:lnTo>
                  <a:lnTo>
                    <a:pt x="239395" y="68453"/>
                  </a:lnTo>
                  <a:lnTo>
                    <a:pt x="191147" y="73317"/>
                  </a:lnTo>
                  <a:lnTo>
                    <a:pt x="146202" y="87249"/>
                  </a:lnTo>
                  <a:lnTo>
                    <a:pt x="105549" y="109308"/>
                  </a:lnTo>
                  <a:lnTo>
                    <a:pt x="70116" y="138518"/>
                  </a:lnTo>
                  <a:lnTo>
                    <a:pt x="40881" y="173926"/>
                  </a:lnTo>
                  <a:lnTo>
                    <a:pt x="18808" y="214566"/>
                  </a:lnTo>
                  <a:lnTo>
                    <a:pt x="4851" y="259486"/>
                  </a:lnTo>
                  <a:lnTo>
                    <a:pt x="0" y="307721"/>
                  </a:lnTo>
                  <a:lnTo>
                    <a:pt x="0" y="3691039"/>
                  </a:lnTo>
                  <a:lnTo>
                    <a:pt x="4851" y="3739286"/>
                  </a:lnTo>
                  <a:lnTo>
                    <a:pt x="18808" y="3784219"/>
                  </a:lnTo>
                  <a:lnTo>
                    <a:pt x="40881" y="3824871"/>
                  </a:lnTo>
                  <a:lnTo>
                    <a:pt x="70116" y="3860292"/>
                  </a:lnTo>
                  <a:lnTo>
                    <a:pt x="105549" y="3889527"/>
                  </a:lnTo>
                  <a:lnTo>
                    <a:pt x="146202" y="3911587"/>
                  </a:lnTo>
                  <a:lnTo>
                    <a:pt x="191147" y="3925544"/>
                  </a:lnTo>
                  <a:lnTo>
                    <a:pt x="239395" y="3930396"/>
                  </a:lnTo>
                  <a:lnTo>
                    <a:pt x="547116" y="3930396"/>
                  </a:lnTo>
                  <a:lnTo>
                    <a:pt x="547116" y="3793617"/>
                  </a:lnTo>
                  <a:lnTo>
                    <a:pt x="239395" y="3793617"/>
                  </a:lnTo>
                  <a:lnTo>
                    <a:pt x="199453" y="3785565"/>
                  </a:lnTo>
                  <a:lnTo>
                    <a:pt x="166839" y="3763581"/>
                  </a:lnTo>
                  <a:lnTo>
                    <a:pt x="144843" y="3730980"/>
                  </a:lnTo>
                  <a:lnTo>
                    <a:pt x="136779" y="3691039"/>
                  </a:lnTo>
                  <a:lnTo>
                    <a:pt x="136779" y="307721"/>
                  </a:lnTo>
                  <a:lnTo>
                    <a:pt x="144843" y="267792"/>
                  </a:lnTo>
                  <a:lnTo>
                    <a:pt x="166839" y="235178"/>
                  </a:lnTo>
                  <a:lnTo>
                    <a:pt x="199453" y="213182"/>
                  </a:lnTo>
                  <a:lnTo>
                    <a:pt x="239395" y="205105"/>
                  </a:lnTo>
                  <a:lnTo>
                    <a:pt x="314071" y="205105"/>
                  </a:lnTo>
                  <a:lnTo>
                    <a:pt x="314071" y="273558"/>
                  </a:lnTo>
                  <a:lnTo>
                    <a:pt x="547116" y="136779"/>
                  </a:lnTo>
                  <a:close/>
                </a:path>
                <a:path w="2120265" h="3930650">
                  <a:moveTo>
                    <a:pt x="2119884" y="2286254"/>
                  </a:moveTo>
                  <a:lnTo>
                    <a:pt x="1994281" y="2286254"/>
                  </a:lnTo>
                  <a:lnTo>
                    <a:pt x="1994281" y="2154936"/>
                  </a:lnTo>
                  <a:lnTo>
                    <a:pt x="1617599" y="2154936"/>
                  </a:lnTo>
                  <a:lnTo>
                    <a:pt x="1617599" y="2286254"/>
                  </a:lnTo>
                  <a:lnTo>
                    <a:pt x="1491996" y="2286254"/>
                  </a:lnTo>
                  <a:lnTo>
                    <a:pt x="1805940" y="2382012"/>
                  </a:lnTo>
                  <a:lnTo>
                    <a:pt x="2119884" y="2286254"/>
                  </a:lnTo>
                  <a:close/>
                </a:path>
              </a:pathLst>
            </a:custGeom>
            <a:solidFill>
              <a:srgbClr val="001F5F"/>
            </a:solidFill>
          </p:spPr>
          <p:txBody>
            <a:bodyPr wrap="square" lIns="0" tIns="0" rIns="0" bIns="0" rtlCol="0"/>
            <a:lstStyle/>
            <a:p>
              <a:endParaRPr/>
            </a:p>
          </p:txBody>
        </p:sp>
        <p:pic>
          <p:nvPicPr>
            <p:cNvPr id="36" name="object 36"/>
            <p:cNvPicPr/>
            <p:nvPr/>
          </p:nvPicPr>
          <p:blipFill>
            <a:blip r:embed="rId2" cstate="print"/>
            <a:stretch>
              <a:fillRect/>
            </a:stretch>
          </p:blipFill>
          <p:spPr>
            <a:xfrm>
              <a:off x="4608575" y="1431036"/>
              <a:ext cx="1962150" cy="1107186"/>
            </a:xfrm>
            <a:prstGeom prst="rect">
              <a:avLst/>
            </a:prstGeom>
          </p:spPr>
        </p:pic>
        <p:sp>
          <p:nvSpPr>
            <p:cNvPr id="37" name="object 37"/>
            <p:cNvSpPr/>
            <p:nvPr/>
          </p:nvSpPr>
          <p:spPr>
            <a:xfrm>
              <a:off x="4367784" y="1356360"/>
              <a:ext cx="2367280" cy="1306195"/>
            </a:xfrm>
            <a:custGeom>
              <a:avLst/>
              <a:gdLst/>
              <a:ahLst/>
              <a:cxnLst/>
              <a:rect l="l" t="t" r="r" b="b"/>
              <a:pathLst>
                <a:path w="2367279" h="1306195">
                  <a:moveTo>
                    <a:pt x="0" y="653034"/>
                  </a:moveTo>
                  <a:lnTo>
                    <a:pt x="6109" y="586261"/>
                  </a:lnTo>
                  <a:lnTo>
                    <a:pt x="24043" y="521419"/>
                  </a:lnTo>
                  <a:lnTo>
                    <a:pt x="53204" y="458834"/>
                  </a:lnTo>
                  <a:lnTo>
                    <a:pt x="92999" y="398835"/>
                  </a:lnTo>
                  <a:lnTo>
                    <a:pt x="142833" y="341750"/>
                  </a:lnTo>
                  <a:lnTo>
                    <a:pt x="171328" y="314403"/>
                  </a:lnTo>
                  <a:lnTo>
                    <a:pt x="202110" y="287908"/>
                  </a:lnTo>
                  <a:lnTo>
                    <a:pt x="235103" y="262305"/>
                  </a:lnTo>
                  <a:lnTo>
                    <a:pt x="270235" y="237635"/>
                  </a:lnTo>
                  <a:lnTo>
                    <a:pt x="307430" y="213941"/>
                  </a:lnTo>
                  <a:lnTo>
                    <a:pt x="346614" y="191262"/>
                  </a:lnTo>
                  <a:lnTo>
                    <a:pt x="387713" y="169639"/>
                  </a:lnTo>
                  <a:lnTo>
                    <a:pt x="430652" y="149114"/>
                  </a:lnTo>
                  <a:lnTo>
                    <a:pt x="475357" y="129729"/>
                  </a:lnTo>
                  <a:lnTo>
                    <a:pt x="521754" y="111522"/>
                  </a:lnTo>
                  <a:lnTo>
                    <a:pt x="569767" y="94537"/>
                  </a:lnTo>
                  <a:lnTo>
                    <a:pt x="619324" y="78813"/>
                  </a:lnTo>
                  <a:lnTo>
                    <a:pt x="670349" y="64392"/>
                  </a:lnTo>
                  <a:lnTo>
                    <a:pt x="722768" y="51315"/>
                  </a:lnTo>
                  <a:lnTo>
                    <a:pt x="776507" y="39623"/>
                  </a:lnTo>
                  <a:lnTo>
                    <a:pt x="831492" y="29357"/>
                  </a:lnTo>
                  <a:lnTo>
                    <a:pt x="887647" y="20558"/>
                  </a:lnTo>
                  <a:lnTo>
                    <a:pt x="944899" y="13266"/>
                  </a:lnTo>
                  <a:lnTo>
                    <a:pt x="1003173" y="7523"/>
                  </a:lnTo>
                  <a:lnTo>
                    <a:pt x="1062395" y="3371"/>
                  </a:lnTo>
                  <a:lnTo>
                    <a:pt x="1122491" y="849"/>
                  </a:lnTo>
                  <a:lnTo>
                    <a:pt x="1183386" y="0"/>
                  </a:lnTo>
                  <a:lnTo>
                    <a:pt x="1244280" y="849"/>
                  </a:lnTo>
                  <a:lnTo>
                    <a:pt x="1304376" y="3371"/>
                  </a:lnTo>
                  <a:lnTo>
                    <a:pt x="1363598" y="7523"/>
                  </a:lnTo>
                  <a:lnTo>
                    <a:pt x="1421872" y="13266"/>
                  </a:lnTo>
                  <a:lnTo>
                    <a:pt x="1479124" y="20558"/>
                  </a:lnTo>
                  <a:lnTo>
                    <a:pt x="1535279" y="29357"/>
                  </a:lnTo>
                  <a:lnTo>
                    <a:pt x="1590264" y="39623"/>
                  </a:lnTo>
                  <a:lnTo>
                    <a:pt x="1644003" y="51315"/>
                  </a:lnTo>
                  <a:lnTo>
                    <a:pt x="1696422" y="64392"/>
                  </a:lnTo>
                  <a:lnTo>
                    <a:pt x="1747447" y="78813"/>
                  </a:lnTo>
                  <a:lnTo>
                    <a:pt x="1797004" y="94537"/>
                  </a:lnTo>
                  <a:lnTo>
                    <a:pt x="1845017" y="111522"/>
                  </a:lnTo>
                  <a:lnTo>
                    <a:pt x="1891414" y="129729"/>
                  </a:lnTo>
                  <a:lnTo>
                    <a:pt x="1936119" y="149114"/>
                  </a:lnTo>
                  <a:lnTo>
                    <a:pt x="1979058" y="169639"/>
                  </a:lnTo>
                  <a:lnTo>
                    <a:pt x="2020157" y="191261"/>
                  </a:lnTo>
                  <a:lnTo>
                    <a:pt x="2059341" y="213941"/>
                  </a:lnTo>
                  <a:lnTo>
                    <a:pt x="2096536" y="237635"/>
                  </a:lnTo>
                  <a:lnTo>
                    <a:pt x="2131668" y="262305"/>
                  </a:lnTo>
                  <a:lnTo>
                    <a:pt x="2164661" y="287908"/>
                  </a:lnTo>
                  <a:lnTo>
                    <a:pt x="2195443" y="314403"/>
                  </a:lnTo>
                  <a:lnTo>
                    <a:pt x="2223938" y="341750"/>
                  </a:lnTo>
                  <a:lnTo>
                    <a:pt x="2250073" y="369908"/>
                  </a:lnTo>
                  <a:lnTo>
                    <a:pt x="2294961" y="428491"/>
                  </a:lnTo>
                  <a:lnTo>
                    <a:pt x="2329514" y="489824"/>
                  </a:lnTo>
                  <a:lnTo>
                    <a:pt x="2353136" y="553578"/>
                  </a:lnTo>
                  <a:lnTo>
                    <a:pt x="2365232" y="619427"/>
                  </a:lnTo>
                  <a:lnTo>
                    <a:pt x="2366771" y="653034"/>
                  </a:lnTo>
                  <a:lnTo>
                    <a:pt x="2365232" y="686640"/>
                  </a:lnTo>
                  <a:lnTo>
                    <a:pt x="2353136" y="752489"/>
                  </a:lnTo>
                  <a:lnTo>
                    <a:pt x="2329514" y="816243"/>
                  </a:lnTo>
                  <a:lnTo>
                    <a:pt x="2294961" y="877576"/>
                  </a:lnTo>
                  <a:lnTo>
                    <a:pt x="2250073" y="936159"/>
                  </a:lnTo>
                  <a:lnTo>
                    <a:pt x="2223938" y="964317"/>
                  </a:lnTo>
                  <a:lnTo>
                    <a:pt x="2195443" y="991664"/>
                  </a:lnTo>
                  <a:lnTo>
                    <a:pt x="2164661" y="1018159"/>
                  </a:lnTo>
                  <a:lnTo>
                    <a:pt x="2131668" y="1043762"/>
                  </a:lnTo>
                  <a:lnTo>
                    <a:pt x="2096536" y="1068432"/>
                  </a:lnTo>
                  <a:lnTo>
                    <a:pt x="2059341" y="1092126"/>
                  </a:lnTo>
                  <a:lnTo>
                    <a:pt x="2020157" y="1114805"/>
                  </a:lnTo>
                  <a:lnTo>
                    <a:pt x="1979058" y="1136428"/>
                  </a:lnTo>
                  <a:lnTo>
                    <a:pt x="1936119" y="1156953"/>
                  </a:lnTo>
                  <a:lnTo>
                    <a:pt x="1891414" y="1176338"/>
                  </a:lnTo>
                  <a:lnTo>
                    <a:pt x="1845017" y="1194545"/>
                  </a:lnTo>
                  <a:lnTo>
                    <a:pt x="1797004" y="1211530"/>
                  </a:lnTo>
                  <a:lnTo>
                    <a:pt x="1747447" y="1227254"/>
                  </a:lnTo>
                  <a:lnTo>
                    <a:pt x="1696422" y="1241675"/>
                  </a:lnTo>
                  <a:lnTo>
                    <a:pt x="1644003" y="1254752"/>
                  </a:lnTo>
                  <a:lnTo>
                    <a:pt x="1590264" y="1266444"/>
                  </a:lnTo>
                  <a:lnTo>
                    <a:pt x="1535279" y="1276710"/>
                  </a:lnTo>
                  <a:lnTo>
                    <a:pt x="1479124" y="1285509"/>
                  </a:lnTo>
                  <a:lnTo>
                    <a:pt x="1421872" y="1292801"/>
                  </a:lnTo>
                  <a:lnTo>
                    <a:pt x="1363598" y="1298544"/>
                  </a:lnTo>
                  <a:lnTo>
                    <a:pt x="1304376" y="1302696"/>
                  </a:lnTo>
                  <a:lnTo>
                    <a:pt x="1244280" y="1305218"/>
                  </a:lnTo>
                  <a:lnTo>
                    <a:pt x="1183386" y="1306067"/>
                  </a:lnTo>
                  <a:lnTo>
                    <a:pt x="1122491" y="1305218"/>
                  </a:lnTo>
                  <a:lnTo>
                    <a:pt x="1062395" y="1302696"/>
                  </a:lnTo>
                  <a:lnTo>
                    <a:pt x="1003173" y="1298544"/>
                  </a:lnTo>
                  <a:lnTo>
                    <a:pt x="944899" y="1292801"/>
                  </a:lnTo>
                  <a:lnTo>
                    <a:pt x="887647" y="1285509"/>
                  </a:lnTo>
                  <a:lnTo>
                    <a:pt x="831492" y="1276710"/>
                  </a:lnTo>
                  <a:lnTo>
                    <a:pt x="776507" y="1266444"/>
                  </a:lnTo>
                  <a:lnTo>
                    <a:pt x="722768" y="1254752"/>
                  </a:lnTo>
                  <a:lnTo>
                    <a:pt x="670349" y="1241675"/>
                  </a:lnTo>
                  <a:lnTo>
                    <a:pt x="619324" y="1227254"/>
                  </a:lnTo>
                  <a:lnTo>
                    <a:pt x="569767" y="1211530"/>
                  </a:lnTo>
                  <a:lnTo>
                    <a:pt x="521754" y="1194545"/>
                  </a:lnTo>
                  <a:lnTo>
                    <a:pt x="475357" y="1176338"/>
                  </a:lnTo>
                  <a:lnTo>
                    <a:pt x="430652" y="1156953"/>
                  </a:lnTo>
                  <a:lnTo>
                    <a:pt x="387713" y="1136428"/>
                  </a:lnTo>
                  <a:lnTo>
                    <a:pt x="346614" y="1114806"/>
                  </a:lnTo>
                  <a:lnTo>
                    <a:pt x="307430" y="1092126"/>
                  </a:lnTo>
                  <a:lnTo>
                    <a:pt x="270235" y="1068432"/>
                  </a:lnTo>
                  <a:lnTo>
                    <a:pt x="235103" y="1043762"/>
                  </a:lnTo>
                  <a:lnTo>
                    <a:pt x="202110" y="1018159"/>
                  </a:lnTo>
                  <a:lnTo>
                    <a:pt x="171328" y="991664"/>
                  </a:lnTo>
                  <a:lnTo>
                    <a:pt x="142833" y="964317"/>
                  </a:lnTo>
                  <a:lnTo>
                    <a:pt x="116698" y="936159"/>
                  </a:lnTo>
                  <a:lnTo>
                    <a:pt x="71810" y="877576"/>
                  </a:lnTo>
                  <a:lnTo>
                    <a:pt x="37257" y="816243"/>
                  </a:lnTo>
                  <a:lnTo>
                    <a:pt x="13635" y="752489"/>
                  </a:lnTo>
                  <a:lnTo>
                    <a:pt x="1539" y="686640"/>
                  </a:lnTo>
                  <a:lnTo>
                    <a:pt x="0" y="653034"/>
                  </a:lnTo>
                  <a:close/>
                </a:path>
              </a:pathLst>
            </a:custGeom>
            <a:ln w="12700">
              <a:solidFill>
                <a:srgbClr val="000000"/>
              </a:solidFill>
            </a:ln>
          </p:spPr>
          <p:txBody>
            <a:bodyPr wrap="square" lIns="0" tIns="0" rIns="0" bIns="0" rtlCol="0"/>
            <a:lstStyle/>
            <a:p>
              <a:endParaRPr/>
            </a:p>
          </p:txBody>
        </p:sp>
        <p:sp>
          <p:nvSpPr>
            <p:cNvPr id="38" name="object 38"/>
            <p:cNvSpPr/>
            <p:nvPr/>
          </p:nvSpPr>
          <p:spPr>
            <a:xfrm>
              <a:off x="4360925" y="2679573"/>
              <a:ext cx="1057275" cy="532130"/>
            </a:xfrm>
            <a:custGeom>
              <a:avLst/>
              <a:gdLst/>
              <a:ahLst/>
              <a:cxnLst/>
              <a:rect l="l" t="t" r="r" b="b"/>
              <a:pathLst>
                <a:path w="1057275" h="532130">
                  <a:moveTo>
                    <a:pt x="77470" y="429387"/>
                  </a:moveTo>
                  <a:lnTo>
                    <a:pt x="0" y="530987"/>
                  </a:lnTo>
                  <a:lnTo>
                    <a:pt x="127762" y="532002"/>
                  </a:lnTo>
                  <a:lnTo>
                    <a:pt x="115126" y="506222"/>
                  </a:lnTo>
                  <a:lnTo>
                    <a:pt x="93852" y="506222"/>
                  </a:lnTo>
                  <a:lnTo>
                    <a:pt x="77088" y="472059"/>
                  </a:lnTo>
                  <a:lnTo>
                    <a:pt x="94258" y="463642"/>
                  </a:lnTo>
                  <a:lnTo>
                    <a:pt x="77470" y="429387"/>
                  </a:lnTo>
                  <a:close/>
                </a:path>
                <a:path w="1057275" h="532130">
                  <a:moveTo>
                    <a:pt x="94258" y="463642"/>
                  </a:moveTo>
                  <a:lnTo>
                    <a:pt x="77088" y="472059"/>
                  </a:lnTo>
                  <a:lnTo>
                    <a:pt x="93852" y="506222"/>
                  </a:lnTo>
                  <a:lnTo>
                    <a:pt x="111006" y="497815"/>
                  </a:lnTo>
                  <a:lnTo>
                    <a:pt x="94258" y="463642"/>
                  </a:lnTo>
                  <a:close/>
                </a:path>
                <a:path w="1057275" h="532130">
                  <a:moveTo>
                    <a:pt x="111006" y="497815"/>
                  </a:moveTo>
                  <a:lnTo>
                    <a:pt x="93852" y="506222"/>
                  </a:lnTo>
                  <a:lnTo>
                    <a:pt x="115126" y="506222"/>
                  </a:lnTo>
                  <a:lnTo>
                    <a:pt x="111006" y="497815"/>
                  </a:lnTo>
                  <a:close/>
                </a:path>
                <a:path w="1057275" h="532130">
                  <a:moveTo>
                    <a:pt x="1040129" y="0"/>
                  </a:moveTo>
                  <a:lnTo>
                    <a:pt x="94258" y="463642"/>
                  </a:lnTo>
                  <a:lnTo>
                    <a:pt x="111006" y="497815"/>
                  </a:lnTo>
                  <a:lnTo>
                    <a:pt x="1056894" y="34289"/>
                  </a:lnTo>
                  <a:lnTo>
                    <a:pt x="1040129" y="0"/>
                  </a:lnTo>
                  <a:close/>
                </a:path>
              </a:pathLst>
            </a:custGeom>
            <a:solidFill>
              <a:srgbClr val="000000"/>
            </a:solidFill>
          </p:spPr>
          <p:txBody>
            <a:bodyPr wrap="square" lIns="0" tIns="0" rIns="0" bIns="0" rtlCol="0"/>
            <a:lstStyle/>
            <a:p>
              <a:endParaRPr/>
            </a:p>
          </p:txBody>
        </p:sp>
      </p:grpSp>
      <p:sp>
        <p:nvSpPr>
          <p:cNvPr id="39" name="object 39"/>
          <p:cNvSpPr txBox="1"/>
          <p:nvPr/>
        </p:nvSpPr>
        <p:spPr>
          <a:xfrm>
            <a:off x="1915160" y="929385"/>
            <a:ext cx="2054225" cy="511175"/>
          </a:xfrm>
          <a:prstGeom prst="rect">
            <a:avLst/>
          </a:prstGeom>
        </p:spPr>
        <p:txBody>
          <a:bodyPr vert="horz" wrap="square" lIns="0" tIns="12700" rIns="0" bIns="0" rtlCol="0">
            <a:spAutoFit/>
          </a:bodyPr>
          <a:lstStyle/>
          <a:p>
            <a:pPr marL="12700">
              <a:lnSpc>
                <a:spcPts val="2150"/>
              </a:lnSpc>
              <a:spcBef>
                <a:spcPts val="100"/>
              </a:spcBef>
            </a:pPr>
            <a:r>
              <a:rPr sz="1800" b="1" spc="-15" dirty="0">
                <a:solidFill>
                  <a:srgbClr val="001F5F"/>
                </a:solidFill>
                <a:latin typeface="BIZ UDPゴシック"/>
                <a:cs typeface="BIZ UDPゴシック"/>
              </a:rPr>
              <a:t>サービス等利用計画</a:t>
            </a:r>
            <a:endParaRPr sz="1800">
              <a:latin typeface="BIZ UDPゴシック"/>
              <a:cs typeface="BIZ UDPゴシック"/>
            </a:endParaRPr>
          </a:p>
          <a:p>
            <a:pPr marL="45720">
              <a:lnSpc>
                <a:spcPts val="1670"/>
              </a:lnSpc>
            </a:pPr>
            <a:r>
              <a:rPr sz="1400" b="1" spc="-5" dirty="0">
                <a:solidFill>
                  <a:srgbClr val="001F5F"/>
                </a:solidFill>
                <a:latin typeface="BIZ UDPゴシック"/>
                <a:cs typeface="BIZ UDPゴシック"/>
              </a:rPr>
              <a:t>※相談支援専門員が作成</a:t>
            </a:r>
            <a:endParaRPr sz="1400">
              <a:latin typeface="BIZ UDPゴシック"/>
              <a:cs typeface="BIZ UDPゴシック"/>
            </a:endParaRPr>
          </a:p>
        </p:txBody>
      </p:sp>
      <p:sp>
        <p:nvSpPr>
          <p:cNvPr id="40" name="object 40"/>
          <p:cNvSpPr txBox="1"/>
          <p:nvPr/>
        </p:nvSpPr>
        <p:spPr>
          <a:xfrm>
            <a:off x="4968621" y="912367"/>
            <a:ext cx="1518285" cy="513080"/>
          </a:xfrm>
          <a:prstGeom prst="rect">
            <a:avLst/>
          </a:prstGeom>
        </p:spPr>
        <p:txBody>
          <a:bodyPr vert="horz" wrap="square" lIns="0" tIns="12065" rIns="0" bIns="0" rtlCol="0">
            <a:spAutoFit/>
          </a:bodyPr>
          <a:lstStyle/>
          <a:p>
            <a:pPr marL="12700">
              <a:lnSpc>
                <a:spcPct val="100000"/>
              </a:lnSpc>
              <a:spcBef>
                <a:spcPts val="95"/>
              </a:spcBef>
            </a:pPr>
            <a:r>
              <a:rPr sz="1600" b="1" spc="-25" dirty="0">
                <a:latin typeface="BIZ UDPゴシック"/>
                <a:cs typeface="BIZ UDPゴシック"/>
              </a:rPr>
              <a:t>当事者•家族</a:t>
            </a:r>
            <a:endParaRPr sz="1600">
              <a:latin typeface="BIZ UDPゴシック"/>
              <a:cs typeface="BIZ UDPゴシック"/>
            </a:endParaRPr>
          </a:p>
          <a:p>
            <a:pPr marL="113664" indent="-100965">
              <a:lnSpc>
                <a:spcPct val="100000"/>
              </a:lnSpc>
              <a:buSzPct val="93750"/>
              <a:buChar char="•"/>
              <a:tabLst>
                <a:tab pos="113664" algn="l"/>
              </a:tabLst>
            </a:pPr>
            <a:r>
              <a:rPr sz="1600" b="1" spc="-30" dirty="0">
                <a:latin typeface="BIZ UDPゴシック"/>
                <a:cs typeface="BIZ UDPゴシック"/>
              </a:rPr>
              <a:t>サービス担当者</a:t>
            </a:r>
            <a:endParaRPr sz="1600">
              <a:latin typeface="BIZ UDPゴシック"/>
              <a:cs typeface="BIZ UDPゴシック"/>
            </a:endParaRPr>
          </a:p>
        </p:txBody>
      </p:sp>
      <p:grpSp>
        <p:nvGrpSpPr>
          <p:cNvPr id="41" name="object 41"/>
          <p:cNvGrpSpPr/>
          <p:nvPr/>
        </p:nvGrpSpPr>
        <p:grpSpPr>
          <a:xfrm>
            <a:off x="982980" y="2592323"/>
            <a:ext cx="1176655" cy="1419225"/>
            <a:chOff x="982980" y="2592323"/>
            <a:chExt cx="1176655" cy="1419225"/>
          </a:xfrm>
        </p:grpSpPr>
        <p:pic>
          <p:nvPicPr>
            <p:cNvPr id="42" name="object 42"/>
            <p:cNvPicPr/>
            <p:nvPr/>
          </p:nvPicPr>
          <p:blipFill>
            <a:blip r:embed="rId3" cstate="print"/>
            <a:stretch>
              <a:fillRect/>
            </a:stretch>
          </p:blipFill>
          <p:spPr>
            <a:xfrm>
              <a:off x="982980" y="2592323"/>
              <a:ext cx="1155954" cy="1154430"/>
            </a:xfrm>
            <a:prstGeom prst="rect">
              <a:avLst/>
            </a:prstGeom>
          </p:spPr>
        </p:pic>
        <p:sp>
          <p:nvSpPr>
            <p:cNvPr id="43" name="object 43"/>
            <p:cNvSpPr/>
            <p:nvPr/>
          </p:nvSpPr>
          <p:spPr>
            <a:xfrm>
              <a:off x="1047750" y="2611373"/>
              <a:ext cx="1092835" cy="1381125"/>
            </a:xfrm>
            <a:custGeom>
              <a:avLst/>
              <a:gdLst/>
              <a:ahLst/>
              <a:cxnLst/>
              <a:rect l="l" t="t" r="r" b="b"/>
              <a:pathLst>
                <a:path w="1092835" h="1381125">
                  <a:moveTo>
                    <a:pt x="0" y="690372"/>
                  </a:moveTo>
                  <a:lnTo>
                    <a:pt x="1643" y="636423"/>
                  </a:lnTo>
                  <a:lnTo>
                    <a:pt x="6493" y="583609"/>
                  </a:lnTo>
                  <a:lnTo>
                    <a:pt x="14429" y="532084"/>
                  </a:lnTo>
                  <a:lnTo>
                    <a:pt x="25327" y="482001"/>
                  </a:lnTo>
                  <a:lnTo>
                    <a:pt x="39068" y="433514"/>
                  </a:lnTo>
                  <a:lnTo>
                    <a:pt x="55530" y="386776"/>
                  </a:lnTo>
                  <a:lnTo>
                    <a:pt x="74591" y="341940"/>
                  </a:lnTo>
                  <a:lnTo>
                    <a:pt x="96129" y="299160"/>
                  </a:lnTo>
                  <a:lnTo>
                    <a:pt x="120024" y="258591"/>
                  </a:lnTo>
                  <a:lnTo>
                    <a:pt x="146154" y="220384"/>
                  </a:lnTo>
                  <a:lnTo>
                    <a:pt x="174398" y="184695"/>
                  </a:lnTo>
                  <a:lnTo>
                    <a:pt x="204633" y="151675"/>
                  </a:lnTo>
                  <a:lnTo>
                    <a:pt x="236739" y="121480"/>
                  </a:lnTo>
                  <a:lnTo>
                    <a:pt x="270594" y="94262"/>
                  </a:lnTo>
                  <a:lnTo>
                    <a:pt x="306077" y="70175"/>
                  </a:lnTo>
                  <a:lnTo>
                    <a:pt x="343066" y="49372"/>
                  </a:lnTo>
                  <a:lnTo>
                    <a:pt x="381440" y="32007"/>
                  </a:lnTo>
                  <a:lnTo>
                    <a:pt x="421077" y="18234"/>
                  </a:lnTo>
                  <a:lnTo>
                    <a:pt x="461856" y="8206"/>
                  </a:lnTo>
                  <a:lnTo>
                    <a:pt x="503655" y="2077"/>
                  </a:lnTo>
                  <a:lnTo>
                    <a:pt x="546354" y="0"/>
                  </a:lnTo>
                  <a:lnTo>
                    <a:pt x="589052" y="2077"/>
                  </a:lnTo>
                  <a:lnTo>
                    <a:pt x="630851" y="8206"/>
                  </a:lnTo>
                  <a:lnTo>
                    <a:pt x="671630" y="18234"/>
                  </a:lnTo>
                  <a:lnTo>
                    <a:pt x="711267" y="32007"/>
                  </a:lnTo>
                  <a:lnTo>
                    <a:pt x="749641" y="49372"/>
                  </a:lnTo>
                  <a:lnTo>
                    <a:pt x="786630" y="70175"/>
                  </a:lnTo>
                  <a:lnTo>
                    <a:pt x="822113" y="94262"/>
                  </a:lnTo>
                  <a:lnTo>
                    <a:pt x="855968" y="121480"/>
                  </a:lnTo>
                  <a:lnTo>
                    <a:pt x="888074" y="151675"/>
                  </a:lnTo>
                  <a:lnTo>
                    <a:pt x="918309" y="184695"/>
                  </a:lnTo>
                  <a:lnTo>
                    <a:pt x="946553" y="220384"/>
                  </a:lnTo>
                  <a:lnTo>
                    <a:pt x="972683" y="258591"/>
                  </a:lnTo>
                  <a:lnTo>
                    <a:pt x="996578" y="299160"/>
                  </a:lnTo>
                  <a:lnTo>
                    <a:pt x="1018116" y="341940"/>
                  </a:lnTo>
                  <a:lnTo>
                    <a:pt x="1037177" y="386776"/>
                  </a:lnTo>
                  <a:lnTo>
                    <a:pt x="1053639" y="433514"/>
                  </a:lnTo>
                  <a:lnTo>
                    <a:pt x="1067380" y="482001"/>
                  </a:lnTo>
                  <a:lnTo>
                    <a:pt x="1078278" y="532084"/>
                  </a:lnTo>
                  <a:lnTo>
                    <a:pt x="1086214" y="583609"/>
                  </a:lnTo>
                  <a:lnTo>
                    <a:pt x="1091064" y="636423"/>
                  </a:lnTo>
                  <a:lnTo>
                    <a:pt x="1092708" y="690372"/>
                  </a:lnTo>
                  <a:lnTo>
                    <a:pt x="1091064" y="744320"/>
                  </a:lnTo>
                  <a:lnTo>
                    <a:pt x="1086214" y="797134"/>
                  </a:lnTo>
                  <a:lnTo>
                    <a:pt x="1078278" y="848659"/>
                  </a:lnTo>
                  <a:lnTo>
                    <a:pt x="1067380" y="898742"/>
                  </a:lnTo>
                  <a:lnTo>
                    <a:pt x="1053639" y="947229"/>
                  </a:lnTo>
                  <a:lnTo>
                    <a:pt x="1037177" y="993967"/>
                  </a:lnTo>
                  <a:lnTo>
                    <a:pt x="1018116" y="1038803"/>
                  </a:lnTo>
                  <a:lnTo>
                    <a:pt x="996578" y="1081583"/>
                  </a:lnTo>
                  <a:lnTo>
                    <a:pt x="972683" y="1122152"/>
                  </a:lnTo>
                  <a:lnTo>
                    <a:pt x="946553" y="1160359"/>
                  </a:lnTo>
                  <a:lnTo>
                    <a:pt x="918309" y="1196048"/>
                  </a:lnTo>
                  <a:lnTo>
                    <a:pt x="888074" y="1229068"/>
                  </a:lnTo>
                  <a:lnTo>
                    <a:pt x="855968" y="1259263"/>
                  </a:lnTo>
                  <a:lnTo>
                    <a:pt x="822113" y="1286481"/>
                  </a:lnTo>
                  <a:lnTo>
                    <a:pt x="786630" y="1310568"/>
                  </a:lnTo>
                  <a:lnTo>
                    <a:pt x="749641" y="1331371"/>
                  </a:lnTo>
                  <a:lnTo>
                    <a:pt x="711267" y="1348736"/>
                  </a:lnTo>
                  <a:lnTo>
                    <a:pt x="671630" y="1362509"/>
                  </a:lnTo>
                  <a:lnTo>
                    <a:pt x="630851" y="1372537"/>
                  </a:lnTo>
                  <a:lnTo>
                    <a:pt x="589052" y="1378666"/>
                  </a:lnTo>
                  <a:lnTo>
                    <a:pt x="546354" y="1380744"/>
                  </a:lnTo>
                  <a:lnTo>
                    <a:pt x="503655" y="1378666"/>
                  </a:lnTo>
                  <a:lnTo>
                    <a:pt x="461856" y="1372537"/>
                  </a:lnTo>
                  <a:lnTo>
                    <a:pt x="421077" y="1362509"/>
                  </a:lnTo>
                  <a:lnTo>
                    <a:pt x="381440" y="1348736"/>
                  </a:lnTo>
                  <a:lnTo>
                    <a:pt x="343066" y="1331371"/>
                  </a:lnTo>
                  <a:lnTo>
                    <a:pt x="306077" y="1310568"/>
                  </a:lnTo>
                  <a:lnTo>
                    <a:pt x="270594" y="1286481"/>
                  </a:lnTo>
                  <a:lnTo>
                    <a:pt x="236739" y="1259263"/>
                  </a:lnTo>
                  <a:lnTo>
                    <a:pt x="204633" y="1229068"/>
                  </a:lnTo>
                  <a:lnTo>
                    <a:pt x="174398" y="1196048"/>
                  </a:lnTo>
                  <a:lnTo>
                    <a:pt x="146154" y="1160359"/>
                  </a:lnTo>
                  <a:lnTo>
                    <a:pt x="120024" y="1122152"/>
                  </a:lnTo>
                  <a:lnTo>
                    <a:pt x="96129" y="1081583"/>
                  </a:lnTo>
                  <a:lnTo>
                    <a:pt x="74591" y="1038803"/>
                  </a:lnTo>
                  <a:lnTo>
                    <a:pt x="55530" y="993967"/>
                  </a:lnTo>
                  <a:lnTo>
                    <a:pt x="39068" y="947229"/>
                  </a:lnTo>
                  <a:lnTo>
                    <a:pt x="25327" y="898742"/>
                  </a:lnTo>
                  <a:lnTo>
                    <a:pt x="14429" y="848659"/>
                  </a:lnTo>
                  <a:lnTo>
                    <a:pt x="6493" y="797134"/>
                  </a:lnTo>
                  <a:lnTo>
                    <a:pt x="1643" y="744320"/>
                  </a:lnTo>
                  <a:lnTo>
                    <a:pt x="0" y="690372"/>
                  </a:lnTo>
                  <a:close/>
                </a:path>
              </a:pathLst>
            </a:custGeom>
            <a:ln w="38100">
              <a:solidFill>
                <a:srgbClr val="000000"/>
              </a:solidFill>
            </a:ln>
          </p:spPr>
          <p:txBody>
            <a:bodyPr wrap="square" lIns="0" tIns="0" rIns="0" bIns="0" rtlCol="0"/>
            <a:lstStyle/>
            <a:p>
              <a:endParaRPr/>
            </a:p>
          </p:txBody>
        </p:sp>
      </p:grpSp>
      <p:sp>
        <p:nvSpPr>
          <p:cNvPr id="44" name="object 44"/>
          <p:cNvSpPr txBox="1"/>
          <p:nvPr/>
        </p:nvSpPr>
        <p:spPr>
          <a:xfrm>
            <a:off x="1053083" y="3512820"/>
            <a:ext cx="1102360" cy="368935"/>
          </a:xfrm>
          <a:prstGeom prst="rect">
            <a:avLst/>
          </a:prstGeom>
          <a:solidFill>
            <a:srgbClr val="FAE4D5"/>
          </a:solidFill>
        </p:spPr>
        <p:txBody>
          <a:bodyPr vert="horz" wrap="square" lIns="0" tIns="57785" rIns="0" bIns="0" rtlCol="0">
            <a:spAutoFit/>
          </a:bodyPr>
          <a:lstStyle/>
          <a:p>
            <a:pPr marL="91440">
              <a:lnSpc>
                <a:spcPct val="100000"/>
              </a:lnSpc>
              <a:spcBef>
                <a:spcPts val="455"/>
              </a:spcBef>
            </a:pPr>
            <a:r>
              <a:rPr sz="1800" b="1" spc="-15" dirty="0">
                <a:latin typeface="BIZ UDPゴシック"/>
                <a:cs typeface="BIZ UDPゴシック"/>
              </a:rPr>
              <a:t>相談支援</a:t>
            </a:r>
            <a:endParaRPr sz="1800">
              <a:latin typeface="BIZ UDPゴシック"/>
              <a:cs typeface="BIZ UDPゴシック"/>
            </a:endParaRPr>
          </a:p>
        </p:txBody>
      </p:sp>
      <p:sp>
        <p:nvSpPr>
          <p:cNvPr id="45" name="object 45"/>
          <p:cNvSpPr txBox="1">
            <a:spLocks noGrp="1"/>
          </p:cNvSpPr>
          <p:nvPr>
            <p:ph type="title"/>
          </p:nvPr>
        </p:nvSpPr>
        <p:spPr>
          <a:xfrm>
            <a:off x="2927730" y="163829"/>
            <a:ext cx="6715759" cy="452120"/>
          </a:xfrm>
          <a:prstGeom prst="rect">
            <a:avLst/>
          </a:prstGeom>
        </p:spPr>
        <p:txBody>
          <a:bodyPr vert="horz" wrap="square" lIns="0" tIns="12065" rIns="0" bIns="0" rtlCol="0">
            <a:spAutoFit/>
          </a:bodyPr>
          <a:lstStyle/>
          <a:p>
            <a:pPr marL="12700">
              <a:lnSpc>
                <a:spcPct val="100000"/>
              </a:lnSpc>
              <a:spcBef>
                <a:spcPts val="95"/>
              </a:spcBef>
            </a:pPr>
            <a:r>
              <a:rPr sz="2800" b="1" spc="-40" dirty="0">
                <a:latin typeface="BIZ UDPゴシック"/>
                <a:cs typeface="BIZ UDPゴシック"/>
              </a:rPr>
              <a:t>サービス等利用計画と個別支援計画の関係</a:t>
            </a:r>
            <a:endParaRPr sz="2800">
              <a:latin typeface="BIZ UDPゴシック"/>
              <a:cs typeface="BIZ UDPゴシック"/>
            </a:endParaRPr>
          </a:p>
        </p:txBody>
      </p:sp>
      <p:grpSp>
        <p:nvGrpSpPr>
          <p:cNvPr id="46" name="object 46"/>
          <p:cNvGrpSpPr/>
          <p:nvPr/>
        </p:nvGrpSpPr>
        <p:grpSpPr>
          <a:xfrm>
            <a:off x="5076253" y="2735389"/>
            <a:ext cx="1727200" cy="347980"/>
            <a:chOff x="5076253" y="2735389"/>
            <a:chExt cx="1727200" cy="347980"/>
          </a:xfrm>
        </p:grpSpPr>
        <p:sp>
          <p:nvSpPr>
            <p:cNvPr id="47" name="object 47"/>
            <p:cNvSpPr/>
            <p:nvPr/>
          </p:nvSpPr>
          <p:spPr>
            <a:xfrm>
              <a:off x="5081015" y="2740151"/>
              <a:ext cx="1717675" cy="338455"/>
            </a:xfrm>
            <a:custGeom>
              <a:avLst/>
              <a:gdLst/>
              <a:ahLst/>
              <a:cxnLst/>
              <a:rect l="l" t="t" r="r" b="b"/>
              <a:pathLst>
                <a:path w="1717675" h="338455">
                  <a:moveTo>
                    <a:pt x="1717547" y="0"/>
                  </a:moveTo>
                  <a:lnTo>
                    <a:pt x="0" y="0"/>
                  </a:lnTo>
                  <a:lnTo>
                    <a:pt x="0" y="338327"/>
                  </a:lnTo>
                  <a:lnTo>
                    <a:pt x="1717547" y="338327"/>
                  </a:lnTo>
                  <a:lnTo>
                    <a:pt x="1717547" y="0"/>
                  </a:lnTo>
                  <a:close/>
                </a:path>
              </a:pathLst>
            </a:custGeom>
            <a:solidFill>
              <a:srgbClr val="FFFFFF"/>
            </a:solidFill>
          </p:spPr>
          <p:txBody>
            <a:bodyPr wrap="square" lIns="0" tIns="0" rIns="0" bIns="0" rtlCol="0"/>
            <a:lstStyle/>
            <a:p>
              <a:endParaRPr/>
            </a:p>
          </p:txBody>
        </p:sp>
        <p:sp>
          <p:nvSpPr>
            <p:cNvPr id="48" name="object 48"/>
            <p:cNvSpPr/>
            <p:nvPr/>
          </p:nvSpPr>
          <p:spPr>
            <a:xfrm>
              <a:off x="5081015" y="2740151"/>
              <a:ext cx="1717675" cy="338455"/>
            </a:xfrm>
            <a:custGeom>
              <a:avLst/>
              <a:gdLst/>
              <a:ahLst/>
              <a:cxnLst/>
              <a:rect l="l" t="t" r="r" b="b"/>
              <a:pathLst>
                <a:path w="1717675" h="338455">
                  <a:moveTo>
                    <a:pt x="0" y="338327"/>
                  </a:moveTo>
                  <a:lnTo>
                    <a:pt x="1717547" y="338327"/>
                  </a:lnTo>
                  <a:lnTo>
                    <a:pt x="1717547" y="0"/>
                  </a:lnTo>
                  <a:lnTo>
                    <a:pt x="0" y="0"/>
                  </a:lnTo>
                  <a:lnTo>
                    <a:pt x="0" y="338327"/>
                  </a:lnTo>
                  <a:close/>
                </a:path>
              </a:pathLst>
            </a:custGeom>
            <a:ln w="9525">
              <a:solidFill>
                <a:srgbClr val="000000"/>
              </a:solidFill>
            </a:ln>
          </p:spPr>
          <p:txBody>
            <a:bodyPr wrap="square" lIns="0" tIns="0" rIns="0" bIns="0" rtlCol="0"/>
            <a:lstStyle/>
            <a:p>
              <a:endParaRPr/>
            </a:p>
          </p:txBody>
        </p:sp>
      </p:grpSp>
      <p:sp>
        <p:nvSpPr>
          <p:cNvPr id="49" name="object 49"/>
          <p:cNvSpPr txBox="1"/>
          <p:nvPr/>
        </p:nvSpPr>
        <p:spPr>
          <a:xfrm>
            <a:off x="5090414" y="2786633"/>
            <a:ext cx="1708150" cy="269240"/>
          </a:xfrm>
          <a:prstGeom prst="rect">
            <a:avLst/>
          </a:prstGeom>
        </p:spPr>
        <p:txBody>
          <a:bodyPr vert="horz" wrap="square" lIns="0" tIns="12065" rIns="0" bIns="0" rtlCol="0">
            <a:spAutoFit/>
          </a:bodyPr>
          <a:lstStyle/>
          <a:p>
            <a:pPr marL="81915">
              <a:lnSpc>
                <a:spcPct val="100000"/>
              </a:lnSpc>
              <a:spcBef>
                <a:spcPts val="95"/>
              </a:spcBef>
            </a:pPr>
            <a:r>
              <a:rPr sz="1600" b="1" spc="-30" dirty="0">
                <a:latin typeface="BIZ UDPゴシック"/>
                <a:cs typeface="BIZ UDPゴシック"/>
              </a:rPr>
              <a:t>連携•多職種連携</a:t>
            </a:r>
            <a:endParaRPr sz="1600">
              <a:latin typeface="BIZ UDPゴシック"/>
              <a:cs typeface="BIZ UDPゴシック"/>
            </a:endParaRPr>
          </a:p>
        </p:txBody>
      </p:sp>
      <p:sp>
        <p:nvSpPr>
          <p:cNvPr id="50" name="object 50"/>
          <p:cNvSpPr txBox="1"/>
          <p:nvPr/>
        </p:nvSpPr>
        <p:spPr>
          <a:xfrm>
            <a:off x="2103247" y="6014110"/>
            <a:ext cx="1896745" cy="330835"/>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BIZ UDPゴシック"/>
                <a:cs typeface="BIZ UDPゴシック"/>
              </a:rPr>
              <a:t>ケアマネジメント</a:t>
            </a:r>
            <a:endParaRPr sz="2000">
              <a:latin typeface="BIZ UDPゴシック"/>
              <a:cs typeface="BIZ UDPゴシック"/>
            </a:endParaRPr>
          </a:p>
        </p:txBody>
      </p:sp>
      <p:grpSp>
        <p:nvGrpSpPr>
          <p:cNvPr id="51" name="object 51"/>
          <p:cNvGrpSpPr/>
          <p:nvPr/>
        </p:nvGrpSpPr>
        <p:grpSpPr>
          <a:xfrm>
            <a:off x="6906514" y="860805"/>
            <a:ext cx="4409440" cy="5482590"/>
            <a:chOff x="6906514" y="860805"/>
            <a:chExt cx="4409440" cy="5482590"/>
          </a:xfrm>
        </p:grpSpPr>
        <p:sp>
          <p:nvSpPr>
            <p:cNvPr id="52" name="object 52"/>
            <p:cNvSpPr/>
            <p:nvPr/>
          </p:nvSpPr>
          <p:spPr>
            <a:xfrm>
              <a:off x="6912864" y="867155"/>
              <a:ext cx="4396740" cy="5469890"/>
            </a:xfrm>
            <a:custGeom>
              <a:avLst/>
              <a:gdLst/>
              <a:ahLst/>
              <a:cxnLst/>
              <a:rect l="l" t="t" r="r" b="b"/>
              <a:pathLst>
                <a:path w="4396740" h="5469890">
                  <a:moveTo>
                    <a:pt x="4396739" y="0"/>
                  </a:moveTo>
                  <a:lnTo>
                    <a:pt x="0" y="0"/>
                  </a:lnTo>
                  <a:lnTo>
                    <a:pt x="0" y="5469636"/>
                  </a:lnTo>
                  <a:lnTo>
                    <a:pt x="4396739" y="5469636"/>
                  </a:lnTo>
                  <a:lnTo>
                    <a:pt x="4396739" y="0"/>
                  </a:lnTo>
                  <a:close/>
                </a:path>
              </a:pathLst>
            </a:custGeom>
            <a:solidFill>
              <a:srgbClr val="FAE4D5"/>
            </a:solidFill>
          </p:spPr>
          <p:txBody>
            <a:bodyPr wrap="square" lIns="0" tIns="0" rIns="0" bIns="0" rtlCol="0"/>
            <a:lstStyle/>
            <a:p>
              <a:endParaRPr/>
            </a:p>
          </p:txBody>
        </p:sp>
        <p:sp>
          <p:nvSpPr>
            <p:cNvPr id="53" name="object 53"/>
            <p:cNvSpPr/>
            <p:nvPr/>
          </p:nvSpPr>
          <p:spPr>
            <a:xfrm>
              <a:off x="6912864" y="867155"/>
              <a:ext cx="4396740" cy="5469890"/>
            </a:xfrm>
            <a:custGeom>
              <a:avLst/>
              <a:gdLst/>
              <a:ahLst/>
              <a:cxnLst/>
              <a:rect l="l" t="t" r="r" b="b"/>
              <a:pathLst>
                <a:path w="4396740" h="5469890">
                  <a:moveTo>
                    <a:pt x="0" y="5469636"/>
                  </a:moveTo>
                  <a:lnTo>
                    <a:pt x="4396739" y="5469636"/>
                  </a:lnTo>
                  <a:lnTo>
                    <a:pt x="4396739" y="0"/>
                  </a:lnTo>
                  <a:lnTo>
                    <a:pt x="0" y="0"/>
                  </a:lnTo>
                  <a:lnTo>
                    <a:pt x="0" y="5469636"/>
                  </a:lnTo>
                  <a:close/>
                </a:path>
              </a:pathLst>
            </a:custGeom>
            <a:ln w="12700">
              <a:solidFill>
                <a:srgbClr val="000000"/>
              </a:solidFill>
            </a:ln>
          </p:spPr>
          <p:txBody>
            <a:bodyPr wrap="square" lIns="0" tIns="0" rIns="0" bIns="0" rtlCol="0"/>
            <a:lstStyle/>
            <a:p>
              <a:endParaRPr/>
            </a:p>
          </p:txBody>
        </p:sp>
      </p:grpSp>
      <p:sp>
        <p:nvSpPr>
          <p:cNvPr id="54" name="object 54"/>
          <p:cNvSpPr txBox="1"/>
          <p:nvPr/>
        </p:nvSpPr>
        <p:spPr>
          <a:xfrm>
            <a:off x="8231885" y="1186941"/>
            <a:ext cx="1637030" cy="572135"/>
          </a:xfrm>
          <a:prstGeom prst="rect">
            <a:avLst/>
          </a:prstGeom>
        </p:spPr>
        <p:txBody>
          <a:bodyPr vert="horz" wrap="square" lIns="0" tIns="13335" rIns="0" bIns="0" rtlCol="0">
            <a:spAutoFit/>
          </a:bodyPr>
          <a:lstStyle/>
          <a:p>
            <a:pPr marL="53340">
              <a:lnSpc>
                <a:spcPts val="2390"/>
              </a:lnSpc>
              <a:spcBef>
                <a:spcPts val="105"/>
              </a:spcBef>
            </a:pPr>
            <a:r>
              <a:rPr sz="2000" b="1" spc="-10" dirty="0">
                <a:solidFill>
                  <a:srgbClr val="C00000"/>
                </a:solidFill>
                <a:latin typeface="BIZ UDPゴシック"/>
                <a:cs typeface="BIZ UDPゴシック"/>
              </a:rPr>
              <a:t>個別支援計画</a:t>
            </a:r>
            <a:endParaRPr sz="2000">
              <a:latin typeface="BIZ UDPゴシック"/>
              <a:cs typeface="BIZ UDPゴシック"/>
            </a:endParaRPr>
          </a:p>
          <a:p>
            <a:pPr marL="12700">
              <a:lnSpc>
                <a:spcPts val="1910"/>
              </a:lnSpc>
            </a:pPr>
            <a:r>
              <a:rPr sz="1600" b="1" spc="-30" dirty="0">
                <a:solidFill>
                  <a:srgbClr val="C00000"/>
                </a:solidFill>
                <a:latin typeface="BIZ UDPゴシック"/>
                <a:cs typeface="BIZ UDPゴシック"/>
              </a:rPr>
              <a:t>※サビ児管が作成</a:t>
            </a:r>
            <a:endParaRPr sz="1600">
              <a:latin typeface="BIZ UDPゴシック"/>
              <a:cs typeface="BIZ UDPゴシック"/>
            </a:endParaRPr>
          </a:p>
        </p:txBody>
      </p:sp>
      <p:grpSp>
        <p:nvGrpSpPr>
          <p:cNvPr id="55" name="object 55"/>
          <p:cNvGrpSpPr/>
          <p:nvPr/>
        </p:nvGrpSpPr>
        <p:grpSpPr>
          <a:xfrm>
            <a:off x="7930642" y="1988566"/>
            <a:ext cx="2016760" cy="365125"/>
            <a:chOff x="7930642" y="1988566"/>
            <a:chExt cx="2016760" cy="365125"/>
          </a:xfrm>
        </p:grpSpPr>
        <p:sp>
          <p:nvSpPr>
            <p:cNvPr id="56" name="object 56"/>
            <p:cNvSpPr/>
            <p:nvPr/>
          </p:nvSpPr>
          <p:spPr>
            <a:xfrm>
              <a:off x="7936992" y="1994916"/>
              <a:ext cx="2004060" cy="352425"/>
            </a:xfrm>
            <a:custGeom>
              <a:avLst/>
              <a:gdLst/>
              <a:ahLst/>
              <a:cxnLst/>
              <a:rect l="l" t="t" r="r" b="b"/>
              <a:pathLst>
                <a:path w="2004059" h="352425">
                  <a:moveTo>
                    <a:pt x="1968880" y="0"/>
                  </a:moveTo>
                  <a:lnTo>
                    <a:pt x="35178" y="0"/>
                  </a:lnTo>
                  <a:lnTo>
                    <a:pt x="21484" y="2764"/>
                  </a:lnTo>
                  <a:lnTo>
                    <a:pt x="10302" y="10302"/>
                  </a:lnTo>
                  <a:lnTo>
                    <a:pt x="2764" y="21484"/>
                  </a:lnTo>
                  <a:lnTo>
                    <a:pt x="0" y="35179"/>
                  </a:lnTo>
                  <a:lnTo>
                    <a:pt x="0" y="316864"/>
                  </a:lnTo>
                  <a:lnTo>
                    <a:pt x="2764" y="330559"/>
                  </a:lnTo>
                  <a:lnTo>
                    <a:pt x="10302" y="341741"/>
                  </a:lnTo>
                  <a:lnTo>
                    <a:pt x="21484" y="349279"/>
                  </a:lnTo>
                  <a:lnTo>
                    <a:pt x="35178" y="352044"/>
                  </a:lnTo>
                  <a:lnTo>
                    <a:pt x="1968880" y="352044"/>
                  </a:lnTo>
                  <a:lnTo>
                    <a:pt x="1982575" y="349279"/>
                  </a:lnTo>
                  <a:lnTo>
                    <a:pt x="1993757" y="341741"/>
                  </a:lnTo>
                  <a:lnTo>
                    <a:pt x="2001295" y="330559"/>
                  </a:lnTo>
                  <a:lnTo>
                    <a:pt x="2004059" y="316864"/>
                  </a:lnTo>
                  <a:lnTo>
                    <a:pt x="2004059" y="35179"/>
                  </a:lnTo>
                  <a:lnTo>
                    <a:pt x="2001295" y="21484"/>
                  </a:lnTo>
                  <a:lnTo>
                    <a:pt x="1993757" y="10302"/>
                  </a:lnTo>
                  <a:lnTo>
                    <a:pt x="1982575" y="2764"/>
                  </a:lnTo>
                  <a:lnTo>
                    <a:pt x="1968880" y="0"/>
                  </a:lnTo>
                  <a:close/>
                </a:path>
              </a:pathLst>
            </a:custGeom>
            <a:solidFill>
              <a:srgbClr val="FFFFFF"/>
            </a:solidFill>
          </p:spPr>
          <p:txBody>
            <a:bodyPr wrap="square" lIns="0" tIns="0" rIns="0" bIns="0" rtlCol="0"/>
            <a:lstStyle/>
            <a:p>
              <a:endParaRPr/>
            </a:p>
          </p:txBody>
        </p:sp>
        <p:sp>
          <p:nvSpPr>
            <p:cNvPr id="57" name="object 57"/>
            <p:cNvSpPr/>
            <p:nvPr/>
          </p:nvSpPr>
          <p:spPr>
            <a:xfrm>
              <a:off x="7936992" y="1994916"/>
              <a:ext cx="2004060" cy="352425"/>
            </a:xfrm>
            <a:custGeom>
              <a:avLst/>
              <a:gdLst/>
              <a:ahLst/>
              <a:cxnLst/>
              <a:rect l="l" t="t" r="r" b="b"/>
              <a:pathLst>
                <a:path w="2004059" h="352425">
                  <a:moveTo>
                    <a:pt x="0" y="35179"/>
                  </a:moveTo>
                  <a:lnTo>
                    <a:pt x="2764" y="21484"/>
                  </a:lnTo>
                  <a:lnTo>
                    <a:pt x="10302" y="10302"/>
                  </a:lnTo>
                  <a:lnTo>
                    <a:pt x="21484" y="2764"/>
                  </a:lnTo>
                  <a:lnTo>
                    <a:pt x="35178" y="0"/>
                  </a:lnTo>
                  <a:lnTo>
                    <a:pt x="1968880" y="0"/>
                  </a:lnTo>
                  <a:lnTo>
                    <a:pt x="1982575" y="2764"/>
                  </a:lnTo>
                  <a:lnTo>
                    <a:pt x="1993757" y="10302"/>
                  </a:lnTo>
                  <a:lnTo>
                    <a:pt x="2001295" y="21484"/>
                  </a:lnTo>
                  <a:lnTo>
                    <a:pt x="2004059" y="35179"/>
                  </a:lnTo>
                  <a:lnTo>
                    <a:pt x="2004059" y="316864"/>
                  </a:lnTo>
                  <a:lnTo>
                    <a:pt x="2001295" y="330559"/>
                  </a:lnTo>
                  <a:lnTo>
                    <a:pt x="1993757" y="341741"/>
                  </a:lnTo>
                  <a:lnTo>
                    <a:pt x="1982575" y="349279"/>
                  </a:lnTo>
                  <a:lnTo>
                    <a:pt x="1968880" y="352044"/>
                  </a:lnTo>
                  <a:lnTo>
                    <a:pt x="35178" y="352044"/>
                  </a:lnTo>
                  <a:lnTo>
                    <a:pt x="21484" y="349279"/>
                  </a:lnTo>
                  <a:lnTo>
                    <a:pt x="10302" y="341741"/>
                  </a:lnTo>
                  <a:lnTo>
                    <a:pt x="2764" y="330559"/>
                  </a:lnTo>
                  <a:lnTo>
                    <a:pt x="0" y="316864"/>
                  </a:lnTo>
                  <a:lnTo>
                    <a:pt x="0" y="35179"/>
                  </a:lnTo>
                  <a:close/>
                </a:path>
              </a:pathLst>
            </a:custGeom>
            <a:ln w="12700">
              <a:solidFill>
                <a:srgbClr val="3C4A5F"/>
              </a:solidFill>
            </a:ln>
          </p:spPr>
          <p:txBody>
            <a:bodyPr wrap="square" lIns="0" tIns="0" rIns="0" bIns="0" rtlCol="0"/>
            <a:lstStyle/>
            <a:p>
              <a:endParaRPr/>
            </a:p>
          </p:txBody>
        </p:sp>
      </p:grpSp>
      <p:sp>
        <p:nvSpPr>
          <p:cNvPr id="58" name="object 58"/>
          <p:cNvSpPr txBox="1"/>
          <p:nvPr/>
        </p:nvSpPr>
        <p:spPr>
          <a:xfrm>
            <a:off x="8301608" y="2020061"/>
            <a:ext cx="1275715" cy="299720"/>
          </a:xfrm>
          <a:prstGeom prst="rect">
            <a:avLst/>
          </a:prstGeom>
        </p:spPr>
        <p:txBody>
          <a:bodyPr vert="horz" wrap="square" lIns="0" tIns="12700" rIns="0" bIns="0" rtlCol="0">
            <a:spAutoFit/>
          </a:bodyPr>
          <a:lstStyle/>
          <a:p>
            <a:pPr marL="12700">
              <a:lnSpc>
                <a:spcPct val="100000"/>
              </a:lnSpc>
              <a:spcBef>
                <a:spcPts val="100"/>
              </a:spcBef>
            </a:pPr>
            <a:r>
              <a:rPr sz="1800" b="1" spc="-15" dirty="0">
                <a:latin typeface="BIZ UDPゴシック"/>
                <a:cs typeface="BIZ UDPゴシック"/>
              </a:rPr>
              <a:t>アセスメント</a:t>
            </a:r>
            <a:endParaRPr sz="1800">
              <a:latin typeface="BIZ UDPゴシック"/>
              <a:cs typeface="BIZ UDPゴシック"/>
            </a:endParaRPr>
          </a:p>
        </p:txBody>
      </p:sp>
      <p:grpSp>
        <p:nvGrpSpPr>
          <p:cNvPr id="59" name="object 59"/>
          <p:cNvGrpSpPr/>
          <p:nvPr/>
        </p:nvGrpSpPr>
        <p:grpSpPr>
          <a:xfrm>
            <a:off x="7831581" y="2534157"/>
            <a:ext cx="2306320" cy="345440"/>
            <a:chOff x="7831581" y="2534157"/>
            <a:chExt cx="2306320" cy="345440"/>
          </a:xfrm>
        </p:grpSpPr>
        <p:sp>
          <p:nvSpPr>
            <p:cNvPr id="60" name="object 60"/>
            <p:cNvSpPr/>
            <p:nvPr/>
          </p:nvSpPr>
          <p:spPr>
            <a:xfrm>
              <a:off x="7837931" y="2540507"/>
              <a:ext cx="2293620" cy="332740"/>
            </a:xfrm>
            <a:custGeom>
              <a:avLst/>
              <a:gdLst/>
              <a:ahLst/>
              <a:cxnLst/>
              <a:rect l="l" t="t" r="r" b="b"/>
              <a:pathLst>
                <a:path w="2293620" h="332739">
                  <a:moveTo>
                    <a:pt x="2253361" y="0"/>
                  </a:moveTo>
                  <a:lnTo>
                    <a:pt x="40259" y="0"/>
                  </a:lnTo>
                  <a:lnTo>
                    <a:pt x="24592" y="2609"/>
                  </a:lnTo>
                  <a:lnTo>
                    <a:pt x="11795" y="9731"/>
                  </a:lnTo>
                  <a:lnTo>
                    <a:pt x="3165" y="20306"/>
                  </a:lnTo>
                  <a:lnTo>
                    <a:pt x="0" y="33274"/>
                  </a:lnTo>
                  <a:lnTo>
                    <a:pt x="0" y="298957"/>
                  </a:lnTo>
                  <a:lnTo>
                    <a:pt x="3165" y="311925"/>
                  </a:lnTo>
                  <a:lnTo>
                    <a:pt x="11795" y="322500"/>
                  </a:lnTo>
                  <a:lnTo>
                    <a:pt x="24592" y="329622"/>
                  </a:lnTo>
                  <a:lnTo>
                    <a:pt x="40259" y="332231"/>
                  </a:lnTo>
                  <a:lnTo>
                    <a:pt x="2253361" y="332231"/>
                  </a:lnTo>
                  <a:lnTo>
                    <a:pt x="2269027" y="329622"/>
                  </a:lnTo>
                  <a:lnTo>
                    <a:pt x="2281824" y="322500"/>
                  </a:lnTo>
                  <a:lnTo>
                    <a:pt x="2290454" y="311925"/>
                  </a:lnTo>
                  <a:lnTo>
                    <a:pt x="2293620" y="298957"/>
                  </a:lnTo>
                  <a:lnTo>
                    <a:pt x="2293620" y="33274"/>
                  </a:lnTo>
                  <a:lnTo>
                    <a:pt x="2290454" y="20306"/>
                  </a:lnTo>
                  <a:lnTo>
                    <a:pt x="2281824" y="9731"/>
                  </a:lnTo>
                  <a:lnTo>
                    <a:pt x="2269027" y="2609"/>
                  </a:lnTo>
                  <a:lnTo>
                    <a:pt x="2253361" y="0"/>
                  </a:lnTo>
                  <a:close/>
                </a:path>
              </a:pathLst>
            </a:custGeom>
            <a:solidFill>
              <a:srgbClr val="FFFFFF"/>
            </a:solidFill>
          </p:spPr>
          <p:txBody>
            <a:bodyPr wrap="square" lIns="0" tIns="0" rIns="0" bIns="0" rtlCol="0"/>
            <a:lstStyle/>
            <a:p>
              <a:endParaRPr/>
            </a:p>
          </p:txBody>
        </p:sp>
        <p:sp>
          <p:nvSpPr>
            <p:cNvPr id="61" name="object 61"/>
            <p:cNvSpPr/>
            <p:nvPr/>
          </p:nvSpPr>
          <p:spPr>
            <a:xfrm>
              <a:off x="7837931" y="2540507"/>
              <a:ext cx="2293620" cy="332740"/>
            </a:xfrm>
            <a:custGeom>
              <a:avLst/>
              <a:gdLst/>
              <a:ahLst/>
              <a:cxnLst/>
              <a:rect l="l" t="t" r="r" b="b"/>
              <a:pathLst>
                <a:path w="2293620" h="332739">
                  <a:moveTo>
                    <a:pt x="0" y="33274"/>
                  </a:moveTo>
                  <a:lnTo>
                    <a:pt x="3165" y="20306"/>
                  </a:lnTo>
                  <a:lnTo>
                    <a:pt x="11795" y="9731"/>
                  </a:lnTo>
                  <a:lnTo>
                    <a:pt x="24592" y="2609"/>
                  </a:lnTo>
                  <a:lnTo>
                    <a:pt x="40259" y="0"/>
                  </a:lnTo>
                  <a:lnTo>
                    <a:pt x="2253361" y="0"/>
                  </a:lnTo>
                  <a:lnTo>
                    <a:pt x="2269027" y="2609"/>
                  </a:lnTo>
                  <a:lnTo>
                    <a:pt x="2281824" y="9731"/>
                  </a:lnTo>
                  <a:lnTo>
                    <a:pt x="2290454" y="20306"/>
                  </a:lnTo>
                  <a:lnTo>
                    <a:pt x="2293620" y="33274"/>
                  </a:lnTo>
                  <a:lnTo>
                    <a:pt x="2293620" y="298957"/>
                  </a:lnTo>
                  <a:lnTo>
                    <a:pt x="2290454" y="311925"/>
                  </a:lnTo>
                  <a:lnTo>
                    <a:pt x="2281824" y="322500"/>
                  </a:lnTo>
                  <a:lnTo>
                    <a:pt x="2269027" y="329622"/>
                  </a:lnTo>
                  <a:lnTo>
                    <a:pt x="2253361" y="332231"/>
                  </a:lnTo>
                  <a:lnTo>
                    <a:pt x="40259" y="332231"/>
                  </a:lnTo>
                  <a:lnTo>
                    <a:pt x="24592" y="329622"/>
                  </a:lnTo>
                  <a:lnTo>
                    <a:pt x="11795" y="322500"/>
                  </a:lnTo>
                  <a:lnTo>
                    <a:pt x="3165" y="311925"/>
                  </a:lnTo>
                  <a:lnTo>
                    <a:pt x="0" y="298957"/>
                  </a:lnTo>
                  <a:lnTo>
                    <a:pt x="0" y="33274"/>
                  </a:lnTo>
                  <a:close/>
                </a:path>
              </a:pathLst>
            </a:custGeom>
            <a:ln w="12699">
              <a:solidFill>
                <a:srgbClr val="3C4A5F"/>
              </a:solidFill>
            </a:ln>
          </p:spPr>
          <p:txBody>
            <a:bodyPr wrap="square" lIns="0" tIns="0" rIns="0" bIns="0" rtlCol="0"/>
            <a:lstStyle/>
            <a:p>
              <a:endParaRPr/>
            </a:p>
          </p:txBody>
        </p:sp>
      </p:grpSp>
      <p:sp>
        <p:nvSpPr>
          <p:cNvPr id="62" name="object 62"/>
          <p:cNvSpPr txBox="1"/>
          <p:nvPr/>
        </p:nvSpPr>
        <p:spPr>
          <a:xfrm>
            <a:off x="7944104" y="2555570"/>
            <a:ext cx="2082800" cy="300355"/>
          </a:xfrm>
          <a:prstGeom prst="rect">
            <a:avLst/>
          </a:prstGeom>
        </p:spPr>
        <p:txBody>
          <a:bodyPr vert="horz" wrap="square" lIns="0" tIns="12700" rIns="0" bIns="0" rtlCol="0">
            <a:spAutoFit/>
          </a:bodyPr>
          <a:lstStyle/>
          <a:p>
            <a:pPr marL="12700">
              <a:lnSpc>
                <a:spcPct val="100000"/>
              </a:lnSpc>
              <a:spcBef>
                <a:spcPts val="100"/>
              </a:spcBef>
            </a:pPr>
            <a:r>
              <a:rPr sz="1800" b="1" spc="-15" dirty="0">
                <a:latin typeface="BIZ UDPゴシック"/>
                <a:cs typeface="BIZ UDPゴシック"/>
              </a:rPr>
              <a:t>個別支援計画の立案</a:t>
            </a:r>
            <a:endParaRPr sz="1800">
              <a:latin typeface="BIZ UDPゴシック"/>
              <a:cs typeface="BIZ UDPゴシック"/>
            </a:endParaRPr>
          </a:p>
        </p:txBody>
      </p:sp>
      <p:grpSp>
        <p:nvGrpSpPr>
          <p:cNvPr id="63" name="object 63"/>
          <p:cNvGrpSpPr/>
          <p:nvPr/>
        </p:nvGrpSpPr>
        <p:grpSpPr>
          <a:xfrm>
            <a:off x="8022081" y="4283709"/>
            <a:ext cx="2018664" cy="365125"/>
            <a:chOff x="8022081" y="4283709"/>
            <a:chExt cx="2018664" cy="365125"/>
          </a:xfrm>
        </p:grpSpPr>
        <p:sp>
          <p:nvSpPr>
            <p:cNvPr id="64" name="object 64"/>
            <p:cNvSpPr/>
            <p:nvPr/>
          </p:nvSpPr>
          <p:spPr>
            <a:xfrm>
              <a:off x="8028431" y="4290059"/>
              <a:ext cx="2005964" cy="352425"/>
            </a:xfrm>
            <a:custGeom>
              <a:avLst/>
              <a:gdLst/>
              <a:ahLst/>
              <a:cxnLst/>
              <a:rect l="l" t="t" r="r" b="b"/>
              <a:pathLst>
                <a:path w="2005965" h="352425">
                  <a:moveTo>
                    <a:pt x="1970404" y="0"/>
                  </a:moveTo>
                  <a:lnTo>
                    <a:pt x="35178" y="0"/>
                  </a:lnTo>
                  <a:lnTo>
                    <a:pt x="21484" y="2764"/>
                  </a:lnTo>
                  <a:lnTo>
                    <a:pt x="10302" y="10302"/>
                  </a:lnTo>
                  <a:lnTo>
                    <a:pt x="2764" y="21484"/>
                  </a:lnTo>
                  <a:lnTo>
                    <a:pt x="0" y="35178"/>
                  </a:lnTo>
                  <a:lnTo>
                    <a:pt x="0" y="316864"/>
                  </a:lnTo>
                  <a:lnTo>
                    <a:pt x="2764" y="330559"/>
                  </a:lnTo>
                  <a:lnTo>
                    <a:pt x="10302" y="341741"/>
                  </a:lnTo>
                  <a:lnTo>
                    <a:pt x="21484" y="349279"/>
                  </a:lnTo>
                  <a:lnTo>
                    <a:pt x="35178" y="352044"/>
                  </a:lnTo>
                  <a:lnTo>
                    <a:pt x="1970404" y="352044"/>
                  </a:lnTo>
                  <a:lnTo>
                    <a:pt x="1984099" y="349279"/>
                  </a:lnTo>
                  <a:lnTo>
                    <a:pt x="1995281" y="341741"/>
                  </a:lnTo>
                  <a:lnTo>
                    <a:pt x="2002819" y="330559"/>
                  </a:lnTo>
                  <a:lnTo>
                    <a:pt x="2005584" y="316864"/>
                  </a:lnTo>
                  <a:lnTo>
                    <a:pt x="2005584" y="35178"/>
                  </a:lnTo>
                  <a:lnTo>
                    <a:pt x="2002819" y="21484"/>
                  </a:lnTo>
                  <a:lnTo>
                    <a:pt x="1995281" y="10302"/>
                  </a:lnTo>
                  <a:lnTo>
                    <a:pt x="1984099" y="2764"/>
                  </a:lnTo>
                  <a:lnTo>
                    <a:pt x="1970404" y="0"/>
                  </a:lnTo>
                  <a:close/>
                </a:path>
              </a:pathLst>
            </a:custGeom>
            <a:solidFill>
              <a:srgbClr val="FFFFFF"/>
            </a:solidFill>
          </p:spPr>
          <p:txBody>
            <a:bodyPr wrap="square" lIns="0" tIns="0" rIns="0" bIns="0" rtlCol="0"/>
            <a:lstStyle/>
            <a:p>
              <a:endParaRPr/>
            </a:p>
          </p:txBody>
        </p:sp>
        <p:sp>
          <p:nvSpPr>
            <p:cNvPr id="65" name="object 65"/>
            <p:cNvSpPr/>
            <p:nvPr/>
          </p:nvSpPr>
          <p:spPr>
            <a:xfrm>
              <a:off x="8028431" y="4290059"/>
              <a:ext cx="2005964" cy="352425"/>
            </a:xfrm>
            <a:custGeom>
              <a:avLst/>
              <a:gdLst/>
              <a:ahLst/>
              <a:cxnLst/>
              <a:rect l="l" t="t" r="r" b="b"/>
              <a:pathLst>
                <a:path w="2005965" h="352425">
                  <a:moveTo>
                    <a:pt x="0" y="35178"/>
                  </a:moveTo>
                  <a:lnTo>
                    <a:pt x="2764" y="21484"/>
                  </a:lnTo>
                  <a:lnTo>
                    <a:pt x="10302" y="10302"/>
                  </a:lnTo>
                  <a:lnTo>
                    <a:pt x="21484" y="2764"/>
                  </a:lnTo>
                  <a:lnTo>
                    <a:pt x="35178" y="0"/>
                  </a:lnTo>
                  <a:lnTo>
                    <a:pt x="1970404" y="0"/>
                  </a:lnTo>
                  <a:lnTo>
                    <a:pt x="1984099" y="2764"/>
                  </a:lnTo>
                  <a:lnTo>
                    <a:pt x="1995281" y="10302"/>
                  </a:lnTo>
                  <a:lnTo>
                    <a:pt x="2002819" y="21484"/>
                  </a:lnTo>
                  <a:lnTo>
                    <a:pt x="2005584" y="35178"/>
                  </a:lnTo>
                  <a:lnTo>
                    <a:pt x="2005584" y="316864"/>
                  </a:lnTo>
                  <a:lnTo>
                    <a:pt x="2002819" y="330559"/>
                  </a:lnTo>
                  <a:lnTo>
                    <a:pt x="1995281" y="341741"/>
                  </a:lnTo>
                  <a:lnTo>
                    <a:pt x="1984099" y="349279"/>
                  </a:lnTo>
                  <a:lnTo>
                    <a:pt x="1970404" y="352044"/>
                  </a:lnTo>
                  <a:lnTo>
                    <a:pt x="35178" y="352044"/>
                  </a:lnTo>
                  <a:lnTo>
                    <a:pt x="21484" y="349279"/>
                  </a:lnTo>
                  <a:lnTo>
                    <a:pt x="10302" y="341741"/>
                  </a:lnTo>
                  <a:lnTo>
                    <a:pt x="2764" y="330559"/>
                  </a:lnTo>
                  <a:lnTo>
                    <a:pt x="0" y="316864"/>
                  </a:lnTo>
                  <a:lnTo>
                    <a:pt x="0" y="35178"/>
                  </a:lnTo>
                  <a:close/>
                </a:path>
              </a:pathLst>
            </a:custGeom>
            <a:ln w="12700">
              <a:solidFill>
                <a:srgbClr val="3C4A5F"/>
              </a:solidFill>
            </a:ln>
          </p:spPr>
          <p:txBody>
            <a:bodyPr wrap="square" lIns="0" tIns="0" rIns="0" bIns="0" rtlCol="0"/>
            <a:lstStyle/>
            <a:p>
              <a:endParaRPr/>
            </a:p>
          </p:txBody>
        </p:sp>
      </p:grpSp>
      <p:sp>
        <p:nvSpPr>
          <p:cNvPr id="66" name="object 66"/>
          <p:cNvSpPr txBox="1"/>
          <p:nvPr/>
        </p:nvSpPr>
        <p:spPr>
          <a:xfrm>
            <a:off x="8063610" y="4314901"/>
            <a:ext cx="1945639" cy="300355"/>
          </a:xfrm>
          <a:prstGeom prst="rect">
            <a:avLst/>
          </a:prstGeom>
        </p:spPr>
        <p:txBody>
          <a:bodyPr vert="horz" wrap="square" lIns="0" tIns="12700" rIns="0" bIns="0" rtlCol="0">
            <a:spAutoFit/>
          </a:bodyPr>
          <a:lstStyle/>
          <a:p>
            <a:pPr marL="395605">
              <a:lnSpc>
                <a:spcPct val="100000"/>
              </a:lnSpc>
              <a:spcBef>
                <a:spcPts val="100"/>
              </a:spcBef>
            </a:pPr>
            <a:r>
              <a:rPr sz="1800" b="1" spc="-20" dirty="0">
                <a:latin typeface="BIZ UDPゴシック"/>
                <a:cs typeface="BIZ UDPゴシック"/>
              </a:rPr>
              <a:t>支援の実施</a:t>
            </a:r>
            <a:endParaRPr sz="1800">
              <a:latin typeface="BIZ UDPゴシック"/>
              <a:cs typeface="BIZ UDPゴシック"/>
            </a:endParaRPr>
          </a:p>
        </p:txBody>
      </p:sp>
      <p:grpSp>
        <p:nvGrpSpPr>
          <p:cNvPr id="67" name="object 67"/>
          <p:cNvGrpSpPr/>
          <p:nvPr/>
        </p:nvGrpSpPr>
        <p:grpSpPr>
          <a:xfrm>
            <a:off x="7996173" y="5452617"/>
            <a:ext cx="2016760" cy="365125"/>
            <a:chOff x="7996173" y="5452617"/>
            <a:chExt cx="2016760" cy="365125"/>
          </a:xfrm>
        </p:grpSpPr>
        <p:sp>
          <p:nvSpPr>
            <p:cNvPr id="68" name="object 68"/>
            <p:cNvSpPr/>
            <p:nvPr/>
          </p:nvSpPr>
          <p:spPr>
            <a:xfrm>
              <a:off x="8002523" y="5458967"/>
              <a:ext cx="2004060" cy="352425"/>
            </a:xfrm>
            <a:custGeom>
              <a:avLst/>
              <a:gdLst/>
              <a:ahLst/>
              <a:cxnLst/>
              <a:rect l="l" t="t" r="r" b="b"/>
              <a:pathLst>
                <a:path w="2004059" h="352425">
                  <a:moveTo>
                    <a:pt x="1968880" y="0"/>
                  </a:moveTo>
                  <a:lnTo>
                    <a:pt x="35178" y="0"/>
                  </a:lnTo>
                  <a:lnTo>
                    <a:pt x="21484" y="2764"/>
                  </a:lnTo>
                  <a:lnTo>
                    <a:pt x="10302" y="10302"/>
                  </a:lnTo>
                  <a:lnTo>
                    <a:pt x="2764" y="21484"/>
                  </a:lnTo>
                  <a:lnTo>
                    <a:pt x="0" y="35178"/>
                  </a:lnTo>
                  <a:lnTo>
                    <a:pt x="0" y="316839"/>
                  </a:lnTo>
                  <a:lnTo>
                    <a:pt x="2764" y="330543"/>
                  </a:lnTo>
                  <a:lnTo>
                    <a:pt x="10302" y="341733"/>
                  </a:lnTo>
                  <a:lnTo>
                    <a:pt x="21484" y="349277"/>
                  </a:lnTo>
                  <a:lnTo>
                    <a:pt x="35178" y="352043"/>
                  </a:lnTo>
                  <a:lnTo>
                    <a:pt x="1968880" y="352043"/>
                  </a:lnTo>
                  <a:lnTo>
                    <a:pt x="1982575" y="349277"/>
                  </a:lnTo>
                  <a:lnTo>
                    <a:pt x="1993757" y="341733"/>
                  </a:lnTo>
                  <a:lnTo>
                    <a:pt x="2001295" y="330543"/>
                  </a:lnTo>
                  <a:lnTo>
                    <a:pt x="2004059" y="316839"/>
                  </a:lnTo>
                  <a:lnTo>
                    <a:pt x="2004059" y="35178"/>
                  </a:lnTo>
                  <a:lnTo>
                    <a:pt x="2001295" y="21484"/>
                  </a:lnTo>
                  <a:lnTo>
                    <a:pt x="1993757" y="10302"/>
                  </a:lnTo>
                  <a:lnTo>
                    <a:pt x="1982575" y="2764"/>
                  </a:lnTo>
                  <a:lnTo>
                    <a:pt x="1968880" y="0"/>
                  </a:lnTo>
                  <a:close/>
                </a:path>
              </a:pathLst>
            </a:custGeom>
            <a:solidFill>
              <a:srgbClr val="FFFFFF"/>
            </a:solidFill>
          </p:spPr>
          <p:txBody>
            <a:bodyPr wrap="square" lIns="0" tIns="0" rIns="0" bIns="0" rtlCol="0"/>
            <a:lstStyle/>
            <a:p>
              <a:endParaRPr/>
            </a:p>
          </p:txBody>
        </p:sp>
        <p:sp>
          <p:nvSpPr>
            <p:cNvPr id="69" name="object 69"/>
            <p:cNvSpPr/>
            <p:nvPr/>
          </p:nvSpPr>
          <p:spPr>
            <a:xfrm>
              <a:off x="8002523" y="5458967"/>
              <a:ext cx="2004060" cy="352425"/>
            </a:xfrm>
            <a:custGeom>
              <a:avLst/>
              <a:gdLst/>
              <a:ahLst/>
              <a:cxnLst/>
              <a:rect l="l" t="t" r="r" b="b"/>
              <a:pathLst>
                <a:path w="2004059" h="352425">
                  <a:moveTo>
                    <a:pt x="0" y="35178"/>
                  </a:moveTo>
                  <a:lnTo>
                    <a:pt x="2764" y="21484"/>
                  </a:lnTo>
                  <a:lnTo>
                    <a:pt x="10302" y="10302"/>
                  </a:lnTo>
                  <a:lnTo>
                    <a:pt x="21484" y="2764"/>
                  </a:lnTo>
                  <a:lnTo>
                    <a:pt x="35178" y="0"/>
                  </a:lnTo>
                  <a:lnTo>
                    <a:pt x="1968880" y="0"/>
                  </a:lnTo>
                  <a:lnTo>
                    <a:pt x="1982575" y="2764"/>
                  </a:lnTo>
                  <a:lnTo>
                    <a:pt x="1993757" y="10302"/>
                  </a:lnTo>
                  <a:lnTo>
                    <a:pt x="2001295" y="21484"/>
                  </a:lnTo>
                  <a:lnTo>
                    <a:pt x="2004059" y="35178"/>
                  </a:lnTo>
                  <a:lnTo>
                    <a:pt x="2004059" y="316839"/>
                  </a:lnTo>
                  <a:lnTo>
                    <a:pt x="2001295" y="330543"/>
                  </a:lnTo>
                  <a:lnTo>
                    <a:pt x="1993757" y="341733"/>
                  </a:lnTo>
                  <a:lnTo>
                    <a:pt x="1982575" y="349277"/>
                  </a:lnTo>
                  <a:lnTo>
                    <a:pt x="1968880" y="352043"/>
                  </a:lnTo>
                  <a:lnTo>
                    <a:pt x="35178" y="352043"/>
                  </a:lnTo>
                  <a:lnTo>
                    <a:pt x="21484" y="349277"/>
                  </a:lnTo>
                  <a:lnTo>
                    <a:pt x="10302" y="341733"/>
                  </a:lnTo>
                  <a:lnTo>
                    <a:pt x="2764" y="330543"/>
                  </a:lnTo>
                  <a:lnTo>
                    <a:pt x="0" y="316839"/>
                  </a:lnTo>
                  <a:lnTo>
                    <a:pt x="0" y="35178"/>
                  </a:lnTo>
                  <a:close/>
                </a:path>
              </a:pathLst>
            </a:custGeom>
            <a:ln w="12700">
              <a:solidFill>
                <a:srgbClr val="3C4A5F"/>
              </a:solidFill>
            </a:ln>
          </p:spPr>
          <p:txBody>
            <a:bodyPr wrap="square" lIns="0" tIns="0" rIns="0" bIns="0" rtlCol="0"/>
            <a:lstStyle/>
            <a:p>
              <a:endParaRPr/>
            </a:p>
          </p:txBody>
        </p:sp>
      </p:grpSp>
      <p:sp>
        <p:nvSpPr>
          <p:cNvPr id="70" name="object 70"/>
          <p:cNvSpPr txBox="1"/>
          <p:nvPr/>
        </p:nvSpPr>
        <p:spPr>
          <a:xfrm>
            <a:off x="8687181" y="5484672"/>
            <a:ext cx="635000" cy="299720"/>
          </a:xfrm>
          <a:prstGeom prst="rect">
            <a:avLst/>
          </a:prstGeom>
        </p:spPr>
        <p:txBody>
          <a:bodyPr vert="horz" wrap="square" lIns="0" tIns="12700" rIns="0" bIns="0" rtlCol="0">
            <a:spAutoFit/>
          </a:bodyPr>
          <a:lstStyle/>
          <a:p>
            <a:pPr marL="12700">
              <a:lnSpc>
                <a:spcPct val="100000"/>
              </a:lnSpc>
              <a:spcBef>
                <a:spcPts val="100"/>
              </a:spcBef>
              <a:tabLst>
                <a:tab pos="393065" algn="l"/>
              </a:tabLst>
            </a:pPr>
            <a:r>
              <a:rPr sz="1800" b="1" spc="-50" dirty="0">
                <a:latin typeface="BIZ UDPゴシック"/>
                <a:cs typeface="BIZ UDPゴシック"/>
              </a:rPr>
              <a:t>評</a:t>
            </a:r>
            <a:r>
              <a:rPr sz="1800" b="1" dirty="0">
                <a:latin typeface="BIZ UDPゴシック"/>
                <a:cs typeface="BIZ UDPゴシック"/>
              </a:rPr>
              <a:t>	</a:t>
            </a:r>
            <a:r>
              <a:rPr sz="1800" b="1" spc="-50" dirty="0">
                <a:latin typeface="BIZ UDPゴシック"/>
                <a:cs typeface="BIZ UDPゴシック"/>
              </a:rPr>
              <a:t>価</a:t>
            </a:r>
            <a:endParaRPr sz="1800">
              <a:latin typeface="BIZ UDPゴシック"/>
              <a:cs typeface="BIZ UDPゴシック"/>
            </a:endParaRPr>
          </a:p>
        </p:txBody>
      </p:sp>
      <p:grpSp>
        <p:nvGrpSpPr>
          <p:cNvPr id="71" name="object 71"/>
          <p:cNvGrpSpPr/>
          <p:nvPr/>
        </p:nvGrpSpPr>
        <p:grpSpPr>
          <a:xfrm>
            <a:off x="7315200" y="2004060"/>
            <a:ext cx="2876550" cy="3714115"/>
            <a:chOff x="7315200" y="2004060"/>
            <a:chExt cx="2876550" cy="3714115"/>
          </a:xfrm>
        </p:grpSpPr>
        <p:sp>
          <p:nvSpPr>
            <p:cNvPr id="72" name="object 72"/>
            <p:cNvSpPr/>
            <p:nvPr/>
          </p:nvSpPr>
          <p:spPr>
            <a:xfrm>
              <a:off x="7315200" y="2004060"/>
              <a:ext cx="777240" cy="3714115"/>
            </a:xfrm>
            <a:custGeom>
              <a:avLst/>
              <a:gdLst/>
              <a:ahLst/>
              <a:cxnLst/>
              <a:rect l="l" t="t" r="r" b="b"/>
              <a:pathLst>
                <a:path w="777240" h="3714115">
                  <a:moveTo>
                    <a:pt x="482600" y="0"/>
                  </a:moveTo>
                  <a:lnTo>
                    <a:pt x="482600" y="124078"/>
                  </a:lnTo>
                  <a:lnTo>
                    <a:pt x="340105" y="124078"/>
                  </a:lnTo>
                  <a:lnTo>
                    <a:pt x="293956" y="127181"/>
                  </a:lnTo>
                  <a:lnTo>
                    <a:pt x="249693" y="136218"/>
                  </a:lnTo>
                  <a:lnTo>
                    <a:pt x="207722" y="150786"/>
                  </a:lnTo>
                  <a:lnTo>
                    <a:pt x="168449" y="170481"/>
                  </a:lnTo>
                  <a:lnTo>
                    <a:pt x="132278" y="194897"/>
                  </a:lnTo>
                  <a:lnTo>
                    <a:pt x="99615" y="223631"/>
                  </a:lnTo>
                  <a:lnTo>
                    <a:pt x="70866" y="256278"/>
                  </a:lnTo>
                  <a:lnTo>
                    <a:pt x="46434" y="292433"/>
                  </a:lnTo>
                  <a:lnTo>
                    <a:pt x="26727" y="331694"/>
                  </a:lnTo>
                  <a:lnTo>
                    <a:pt x="12149" y="373654"/>
                  </a:lnTo>
                  <a:lnTo>
                    <a:pt x="3104" y="417910"/>
                  </a:lnTo>
                  <a:lnTo>
                    <a:pt x="0" y="464057"/>
                  </a:lnTo>
                  <a:lnTo>
                    <a:pt x="0" y="3373881"/>
                  </a:lnTo>
                  <a:lnTo>
                    <a:pt x="3104" y="3420031"/>
                  </a:lnTo>
                  <a:lnTo>
                    <a:pt x="12149" y="3464294"/>
                  </a:lnTo>
                  <a:lnTo>
                    <a:pt x="26727" y="3506265"/>
                  </a:lnTo>
                  <a:lnTo>
                    <a:pt x="46434" y="3545538"/>
                  </a:lnTo>
                  <a:lnTo>
                    <a:pt x="70866" y="3581709"/>
                  </a:lnTo>
                  <a:lnTo>
                    <a:pt x="99615" y="3614372"/>
                  </a:lnTo>
                  <a:lnTo>
                    <a:pt x="132278" y="3643121"/>
                  </a:lnTo>
                  <a:lnTo>
                    <a:pt x="168449" y="3667553"/>
                  </a:lnTo>
                  <a:lnTo>
                    <a:pt x="207722" y="3687260"/>
                  </a:lnTo>
                  <a:lnTo>
                    <a:pt x="249693" y="3701838"/>
                  </a:lnTo>
                  <a:lnTo>
                    <a:pt x="293956" y="3710883"/>
                  </a:lnTo>
                  <a:lnTo>
                    <a:pt x="340105" y="3713988"/>
                  </a:lnTo>
                  <a:lnTo>
                    <a:pt x="777240" y="3713988"/>
                  </a:lnTo>
                  <a:lnTo>
                    <a:pt x="777240" y="3573399"/>
                  </a:lnTo>
                  <a:lnTo>
                    <a:pt x="339978" y="3573399"/>
                  </a:lnTo>
                  <a:lnTo>
                    <a:pt x="294264" y="3568132"/>
                  </a:lnTo>
                  <a:lnTo>
                    <a:pt x="252297" y="3553127"/>
                  </a:lnTo>
                  <a:lnTo>
                    <a:pt x="215275" y="3529581"/>
                  </a:lnTo>
                  <a:lnTo>
                    <a:pt x="184396" y="3498688"/>
                  </a:lnTo>
                  <a:lnTo>
                    <a:pt x="160857" y="3461644"/>
                  </a:lnTo>
                  <a:lnTo>
                    <a:pt x="145855" y="3419643"/>
                  </a:lnTo>
                  <a:lnTo>
                    <a:pt x="140589" y="3373881"/>
                  </a:lnTo>
                  <a:lnTo>
                    <a:pt x="140589" y="464057"/>
                  </a:lnTo>
                  <a:lnTo>
                    <a:pt x="145855" y="418336"/>
                  </a:lnTo>
                  <a:lnTo>
                    <a:pt x="160860" y="376350"/>
                  </a:lnTo>
                  <a:lnTo>
                    <a:pt x="184406" y="339304"/>
                  </a:lnTo>
                  <a:lnTo>
                    <a:pt x="215299" y="308398"/>
                  </a:lnTo>
                  <a:lnTo>
                    <a:pt x="252343" y="284834"/>
                  </a:lnTo>
                  <a:lnTo>
                    <a:pt x="294344" y="269814"/>
                  </a:lnTo>
                  <a:lnTo>
                    <a:pt x="340105" y="264540"/>
                  </a:lnTo>
                  <a:lnTo>
                    <a:pt x="482600" y="264540"/>
                  </a:lnTo>
                  <a:lnTo>
                    <a:pt x="482600" y="388619"/>
                  </a:lnTo>
                  <a:lnTo>
                    <a:pt x="777240" y="194310"/>
                  </a:lnTo>
                  <a:lnTo>
                    <a:pt x="482600" y="0"/>
                  </a:lnTo>
                  <a:close/>
                </a:path>
              </a:pathLst>
            </a:custGeom>
            <a:solidFill>
              <a:srgbClr val="C00000"/>
            </a:solidFill>
          </p:spPr>
          <p:txBody>
            <a:bodyPr wrap="square" lIns="0" tIns="0" rIns="0" bIns="0" rtlCol="0"/>
            <a:lstStyle/>
            <a:p>
              <a:endParaRPr/>
            </a:p>
          </p:txBody>
        </p:sp>
        <p:sp>
          <p:nvSpPr>
            <p:cNvPr id="73" name="object 73"/>
            <p:cNvSpPr/>
            <p:nvPr/>
          </p:nvSpPr>
          <p:spPr>
            <a:xfrm>
              <a:off x="7935468" y="3668267"/>
              <a:ext cx="2249805" cy="413384"/>
            </a:xfrm>
            <a:custGeom>
              <a:avLst/>
              <a:gdLst/>
              <a:ahLst/>
              <a:cxnLst/>
              <a:rect l="l" t="t" r="r" b="b"/>
              <a:pathLst>
                <a:path w="2249804" h="413385">
                  <a:moveTo>
                    <a:pt x="2210054" y="0"/>
                  </a:moveTo>
                  <a:lnTo>
                    <a:pt x="39370" y="0"/>
                  </a:lnTo>
                  <a:lnTo>
                    <a:pt x="24056" y="3252"/>
                  </a:lnTo>
                  <a:lnTo>
                    <a:pt x="11541" y="12112"/>
                  </a:lnTo>
                  <a:lnTo>
                    <a:pt x="3097" y="25235"/>
                  </a:lnTo>
                  <a:lnTo>
                    <a:pt x="0" y="41274"/>
                  </a:lnTo>
                  <a:lnTo>
                    <a:pt x="0" y="371728"/>
                  </a:lnTo>
                  <a:lnTo>
                    <a:pt x="3097" y="387768"/>
                  </a:lnTo>
                  <a:lnTo>
                    <a:pt x="11541" y="400891"/>
                  </a:lnTo>
                  <a:lnTo>
                    <a:pt x="24056" y="409751"/>
                  </a:lnTo>
                  <a:lnTo>
                    <a:pt x="39370" y="413003"/>
                  </a:lnTo>
                  <a:lnTo>
                    <a:pt x="2210054" y="413003"/>
                  </a:lnTo>
                  <a:lnTo>
                    <a:pt x="2225367" y="409751"/>
                  </a:lnTo>
                  <a:lnTo>
                    <a:pt x="2237882" y="400891"/>
                  </a:lnTo>
                  <a:lnTo>
                    <a:pt x="2246326" y="387768"/>
                  </a:lnTo>
                  <a:lnTo>
                    <a:pt x="2249424" y="371728"/>
                  </a:lnTo>
                  <a:lnTo>
                    <a:pt x="2249424" y="41274"/>
                  </a:lnTo>
                  <a:lnTo>
                    <a:pt x="2246326" y="25235"/>
                  </a:lnTo>
                  <a:lnTo>
                    <a:pt x="2237882" y="12112"/>
                  </a:lnTo>
                  <a:lnTo>
                    <a:pt x="2225367" y="3252"/>
                  </a:lnTo>
                  <a:lnTo>
                    <a:pt x="2210054" y="0"/>
                  </a:lnTo>
                  <a:close/>
                </a:path>
              </a:pathLst>
            </a:custGeom>
            <a:solidFill>
              <a:srgbClr val="FFFFFF"/>
            </a:solidFill>
          </p:spPr>
          <p:txBody>
            <a:bodyPr wrap="square" lIns="0" tIns="0" rIns="0" bIns="0" rtlCol="0"/>
            <a:lstStyle/>
            <a:p>
              <a:endParaRPr/>
            </a:p>
          </p:txBody>
        </p:sp>
        <p:sp>
          <p:nvSpPr>
            <p:cNvPr id="74" name="object 74"/>
            <p:cNvSpPr/>
            <p:nvPr/>
          </p:nvSpPr>
          <p:spPr>
            <a:xfrm>
              <a:off x="7935468" y="3668267"/>
              <a:ext cx="2249805" cy="413384"/>
            </a:xfrm>
            <a:custGeom>
              <a:avLst/>
              <a:gdLst/>
              <a:ahLst/>
              <a:cxnLst/>
              <a:rect l="l" t="t" r="r" b="b"/>
              <a:pathLst>
                <a:path w="2249804" h="413385">
                  <a:moveTo>
                    <a:pt x="0" y="41274"/>
                  </a:moveTo>
                  <a:lnTo>
                    <a:pt x="3097" y="25235"/>
                  </a:lnTo>
                  <a:lnTo>
                    <a:pt x="11541" y="12112"/>
                  </a:lnTo>
                  <a:lnTo>
                    <a:pt x="24056" y="3252"/>
                  </a:lnTo>
                  <a:lnTo>
                    <a:pt x="39370" y="0"/>
                  </a:lnTo>
                  <a:lnTo>
                    <a:pt x="2210054" y="0"/>
                  </a:lnTo>
                  <a:lnTo>
                    <a:pt x="2225367" y="3252"/>
                  </a:lnTo>
                  <a:lnTo>
                    <a:pt x="2237882" y="12112"/>
                  </a:lnTo>
                  <a:lnTo>
                    <a:pt x="2246326" y="25235"/>
                  </a:lnTo>
                  <a:lnTo>
                    <a:pt x="2249424" y="41274"/>
                  </a:lnTo>
                  <a:lnTo>
                    <a:pt x="2249424" y="371728"/>
                  </a:lnTo>
                  <a:lnTo>
                    <a:pt x="2246326" y="387768"/>
                  </a:lnTo>
                  <a:lnTo>
                    <a:pt x="2237882" y="400891"/>
                  </a:lnTo>
                  <a:lnTo>
                    <a:pt x="2225367" y="409751"/>
                  </a:lnTo>
                  <a:lnTo>
                    <a:pt x="2210054" y="413003"/>
                  </a:lnTo>
                  <a:lnTo>
                    <a:pt x="39370" y="413003"/>
                  </a:lnTo>
                  <a:lnTo>
                    <a:pt x="24056" y="409751"/>
                  </a:lnTo>
                  <a:lnTo>
                    <a:pt x="11541" y="400891"/>
                  </a:lnTo>
                  <a:lnTo>
                    <a:pt x="3097" y="387768"/>
                  </a:lnTo>
                  <a:lnTo>
                    <a:pt x="0" y="371728"/>
                  </a:lnTo>
                  <a:lnTo>
                    <a:pt x="0" y="41274"/>
                  </a:lnTo>
                  <a:close/>
                </a:path>
              </a:pathLst>
            </a:custGeom>
            <a:ln w="12700">
              <a:solidFill>
                <a:srgbClr val="3C4A5F"/>
              </a:solidFill>
            </a:ln>
          </p:spPr>
          <p:txBody>
            <a:bodyPr wrap="square" lIns="0" tIns="0" rIns="0" bIns="0" rtlCol="0"/>
            <a:lstStyle/>
            <a:p>
              <a:endParaRPr/>
            </a:p>
          </p:txBody>
        </p:sp>
      </p:grpSp>
      <p:sp>
        <p:nvSpPr>
          <p:cNvPr id="75" name="object 75"/>
          <p:cNvSpPr txBox="1"/>
          <p:nvPr/>
        </p:nvSpPr>
        <p:spPr>
          <a:xfrm>
            <a:off x="8019668" y="3724147"/>
            <a:ext cx="20828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BIZ UDPゴシック"/>
                <a:cs typeface="BIZ UDPゴシック"/>
              </a:rPr>
              <a:t>個別支援計画の確定</a:t>
            </a:r>
            <a:endParaRPr sz="1800">
              <a:latin typeface="BIZ UDPゴシック"/>
              <a:cs typeface="BIZ UDPゴシック"/>
            </a:endParaRPr>
          </a:p>
        </p:txBody>
      </p:sp>
      <p:grpSp>
        <p:nvGrpSpPr>
          <p:cNvPr id="76" name="object 76"/>
          <p:cNvGrpSpPr/>
          <p:nvPr/>
        </p:nvGrpSpPr>
        <p:grpSpPr>
          <a:xfrm>
            <a:off x="8029702" y="2325623"/>
            <a:ext cx="2018664" cy="3119755"/>
            <a:chOff x="8029702" y="2325623"/>
            <a:chExt cx="2018664" cy="3119755"/>
          </a:xfrm>
        </p:grpSpPr>
        <p:sp>
          <p:nvSpPr>
            <p:cNvPr id="77" name="object 77"/>
            <p:cNvSpPr/>
            <p:nvPr/>
          </p:nvSpPr>
          <p:spPr>
            <a:xfrm>
              <a:off x="8691372" y="2325623"/>
              <a:ext cx="646430" cy="3119755"/>
            </a:xfrm>
            <a:custGeom>
              <a:avLst/>
              <a:gdLst/>
              <a:ahLst/>
              <a:cxnLst/>
              <a:rect l="l" t="t" r="r" b="b"/>
              <a:pathLst>
                <a:path w="646429" h="3119754">
                  <a:moveTo>
                    <a:pt x="629412" y="3016758"/>
                  </a:moveTo>
                  <a:lnTo>
                    <a:pt x="503555" y="3016758"/>
                  </a:lnTo>
                  <a:lnTo>
                    <a:pt x="503555" y="2875788"/>
                  </a:lnTo>
                  <a:lnTo>
                    <a:pt x="125857" y="2875788"/>
                  </a:lnTo>
                  <a:lnTo>
                    <a:pt x="125857" y="3016758"/>
                  </a:lnTo>
                  <a:lnTo>
                    <a:pt x="0" y="3016758"/>
                  </a:lnTo>
                  <a:lnTo>
                    <a:pt x="314706" y="3119628"/>
                  </a:lnTo>
                  <a:lnTo>
                    <a:pt x="629412" y="3016758"/>
                  </a:lnTo>
                  <a:close/>
                </a:path>
                <a:path w="646429" h="3119754">
                  <a:moveTo>
                    <a:pt x="629412" y="684530"/>
                  </a:moveTo>
                  <a:lnTo>
                    <a:pt x="503555" y="684530"/>
                  </a:lnTo>
                  <a:lnTo>
                    <a:pt x="503555" y="553212"/>
                  </a:lnTo>
                  <a:lnTo>
                    <a:pt x="125857" y="553212"/>
                  </a:lnTo>
                  <a:lnTo>
                    <a:pt x="125857" y="684530"/>
                  </a:lnTo>
                  <a:lnTo>
                    <a:pt x="0" y="684530"/>
                  </a:lnTo>
                  <a:lnTo>
                    <a:pt x="314706" y="780288"/>
                  </a:lnTo>
                  <a:lnTo>
                    <a:pt x="629412" y="684530"/>
                  </a:lnTo>
                  <a:close/>
                </a:path>
                <a:path w="646429" h="3119754">
                  <a:moveTo>
                    <a:pt x="646176" y="1867154"/>
                  </a:moveTo>
                  <a:lnTo>
                    <a:pt x="520573" y="1867154"/>
                  </a:lnTo>
                  <a:lnTo>
                    <a:pt x="520573" y="1735836"/>
                  </a:lnTo>
                  <a:lnTo>
                    <a:pt x="143891" y="1735836"/>
                  </a:lnTo>
                  <a:lnTo>
                    <a:pt x="143891" y="1867154"/>
                  </a:lnTo>
                  <a:lnTo>
                    <a:pt x="18288" y="1867154"/>
                  </a:lnTo>
                  <a:lnTo>
                    <a:pt x="332232" y="1962912"/>
                  </a:lnTo>
                  <a:lnTo>
                    <a:pt x="646176" y="1867154"/>
                  </a:lnTo>
                  <a:close/>
                </a:path>
                <a:path w="646429" h="3119754">
                  <a:moveTo>
                    <a:pt x="646176" y="131318"/>
                  </a:moveTo>
                  <a:lnTo>
                    <a:pt x="520573" y="131318"/>
                  </a:lnTo>
                  <a:lnTo>
                    <a:pt x="520573" y="0"/>
                  </a:lnTo>
                  <a:lnTo>
                    <a:pt x="143891" y="0"/>
                  </a:lnTo>
                  <a:lnTo>
                    <a:pt x="143891" y="131318"/>
                  </a:lnTo>
                  <a:lnTo>
                    <a:pt x="18288" y="131318"/>
                  </a:lnTo>
                  <a:lnTo>
                    <a:pt x="332232" y="227076"/>
                  </a:lnTo>
                  <a:lnTo>
                    <a:pt x="646176" y="131318"/>
                  </a:lnTo>
                  <a:close/>
                </a:path>
              </a:pathLst>
            </a:custGeom>
            <a:solidFill>
              <a:srgbClr val="C00000"/>
            </a:solidFill>
          </p:spPr>
          <p:txBody>
            <a:bodyPr wrap="square" lIns="0" tIns="0" rIns="0" bIns="0" rtlCol="0"/>
            <a:lstStyle/>
            <a:p>
              <a:endParaRPr/>
            </a:p>
          </p:txBody>
        </p:sp>
        <p:sp>
          <p:nvSpPr>
            <p:cNvPr id="78" name="object 78"/>
            <p:cNvSpPr/>
            <p:nvPr/>
          </p:nvSpPr>
          <p:spPr>
            <a:xfrm>
              <a:off x="8036052" y="3108959"/>
              <a:ext cx="2005964" cy="350520"/>
            </a:xfrm>
            <a:custGeom>
              <a:avLst/>
              <a:gdLst/>
              <a:ahLst/>
              <a:cxnLst/>
              <a:rect l="l" t="t" r="r" b="b"/>
              <a:pathLst>
                <a:path w="2005965" h="350520">
                  <a:moveTo>
                    <a:pt x="1970404" y="0"/>
                  </a:moveTo>
                  <a:lnTo>
                    <a:pt x="35178" y="0"/>
                  </a:lnTo>
                  <a:lnTo>
                    <a:pt x="21484" y="2762"/>
                  </a:lnTo>
                  <a:lnTo>
                    <a:pt x="10302" y="10287"/>
                  </a:lnTo>
                  <a:lnTo>
                    <a:pt x="2764" y="21431"/>
                  </a:lnTo>
                  <a:lnTo>
                    <a:pt x="0" y="35051"/>
                  </a:lnTo>
                  <a:lnTo>
                    <a:pt x="0" y="315467"/>
                  </a:lnTo>
                  <a:lnTo>
                    <a:pt x="2764" y="329088"/>
                  </a:lnTo>
                  <a:lnTo>
                    <a:pt x="10302" y="340233"/>
                  </a:lnTo>
                  <a:lnTo>
                    <a:pt x="21484" y="347757"/>
                  </a:lnTo>
                  <a:lnTo>
                    <a:pt x="35178" y="350519"/>
                  </a:lnTo>
                  <a:lnTo>
                    <a:pt x="1970404" y="350519"/>
                  </a:lnTo>
                  <a:lnTo>
                    <a:pt x="1984099" y="347757"/>
                  </a:lnTo>
                  <a:lnTo>
                    <a:pt x="1995281" y="340232"/>
                  </a:lnTo>
                  <a:lnTo>
                    <a:pt x="2002819" y="329088"/>
                  </a:lnTo>
                  <a:lnTo>
                    <a:pt x="2005583" y="315467"/>
                  </a:lnTo>
                  <a:lnTo>
                    <a:pt x="2005583" y="35051"/>
                  </a:lnTo>
                  <a:lnTo>
                    <a:pt x="2002819" y="21431"/>
                  </a:lnTo>
                  <a:lnTo>
                    <a:pt x="1995281" y="10287"/>
                  </a:lnTo>
                  <a:lnTo>
                    <a:pt x="1984099" y="2762"/>
                  </a:lnTo>
                  <a:lnTo>
                    <a:pt x="1970404" y="0"/>
                  </a:lnTo>
                  <a:close/>
                </a:path>
              </a:pathLst>
            </a:custGeom>
            <a:solidFill>
              <a:srgbClr val="FFFFFF"/>
            </a:solidFill>
          </p:spPr>
          <p:txBody>
            <a:bodyPr wrap="square" lIns="0" tIns="0" rIns="0" bIns="0" rtlCol="0"/>
            <a:lstStyle/>
            <a:p>
              <a:endParaRPr/>
            </a:p>
          </p:txBody>
        </p:sp>
        <p:sp>
          <p:nvSpPr>
            <p:cNvPr id="79" name="object 79"/>
            <p:cNvSpPr/>
            <p:nvPr/>
          </p:nvSpPr>
          <p:spPr>
            <a:xfrm>
              <a:off x="8036052" y="3108959"/>
              <a:ext cx="2005964" cy="350520"/>
            </a:xfrm>
            <a:custGeom>
              <a:avLst/>
              <a:gdLst/>
              <a:ahLst/>
              <a:cxnLst/>
              <a:rect l="l" t="t" r="r" b="b"/>
              <a:pathLst>
                <a:path w="2005965" h="350520">
                  <a:moveTo>
                    <a:pt x="0" y="35051"/>
                  </a:moveTo>
                  <a:lnTo>
                    <a:pt x="2764" y="21431"/>
                  </a:lnTo>
                  <a:lnTo>
                    <a:pt x="10302" y="10287"/>
                  </a:lnTo>
                  <a:lnTo>
                    <a:pt x="21484" y="2762"/>
                  </a:lnTo>
                  <a:lnTo>
                    <a:pt x="35178" y="0"/>
                  </a:lnTo>
                  <a:lnTo>
                    <a:pt x="1970404" y="0"/>
                  </a:lnTo>
                  <a:lnTo>
                    <a:pt x="1984099" y="2762"/>
                  </a:lnTo>
                  <a:lnTo>
                    <a:pt x="1995281" y="10287"/>
                  </a:lnTo>
                  <a:lnTo>
                    <a:pt x="2002819" y="21431"/>
                  </a:lnTo>
                  <a:lnTo>
                    <a:pt x="2005583" y="35051"/>
                  </a:lnTo>
                  <a:lnTo>
                    <a:pt x="2005583" y="315467"/>
                  </a:lnTo>
                  <a:lnTo>
                    <a:pt x="2002819" y="329088"/>
                  </a:lnTo>
                  <a:lnTo>
                    <a:pt x="1995281" y="340232"/>
                  </a:lnTo>
                  <a:lnTo>
                    <a:pt x="1984099" y="347757"/>
                  </a:lnTo>
                  <a:lnTo>
                    <a:pt x="1970404" y="350519"/>
                  </a:lnTo>
                  <a:lnTo>
                    <a:pt x="35178" y="350519"/>
                  </a:lnTo>
                  <a:lnTo>
                    <a:pt x="21484" y="347757"/>
                  </a:lnTo>
                  <a:lnTo>
                    <a:pt x="10302" y="340233"/>
                  </a:lnTo>
                  <a:lnTo>
                    <a:pt x="2764" y="329088"/>
                  </a:lnTo>
                  <a:lnTo>
                    <a:pt x="0" y="315467"/>
                  </a:lnTo>
                  <a:lnTo>
                    <a:pt x="0" y="35051"/>
                  </a:lnTo>
                  <a:close/>
                </a:path>
              </a:pathLst>
            </a:custGeom>
            <a:ln w="12700">
              <a:solidFill>
                <a:srgbClr val="3C4A5F"/>
              </a:solidFill>
            </a:ln>
          </p:spPr>
          <p:txBody>
            <a:bodyPr wrap="square" lIns="0" tIns="0" rIns="0" bIns="0" rtlCol="0"/>
            <a:lstStyle/>
            <a:p>
              <a:endParaRPr/>
            </a:p>
          </p:txBody>
        </p:sp>
      </p:grpSp>
      <p:sp>
        <p:nvSpPr>
          <p:cNvPr id="80" name="object 80"/>
          <p:cNvSpPr txBox="1"/>
          <p:nvPr/>
        </p:nvSpPr>
        <p:spPr>
          <a:xfrm>
            <a:off x="8340343" y="3133471"/>
            <a:ext cx="139700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BIZ UDPゴシック"/>
                <a:cs typeface="BIZ UDPゴシック"/>
              </a:rPr>
              <a:t>個別支援会議</a:t>
            </a:r>
            <a:endParaRPr sz="1800">
              <a:latin typeface="BIZ UDPゴシック"/>
              <a:cs typeface="BIZ UDPゴシック"/>
            </a:endParaRPr>
          </a:p>
        </p:txBody>
      </p:sp>
      <p:grpSp>
        <p:nvGrpSpPr>
          <p:cNvPr id="81" name="object 81"/>
          <p:cNvGrpSpPr/>
          <p:nvPr/>
        </p:nvGrpSpPr>
        <p:grpSpPr>
          <a:xfrm>
            <a:off x="8711183" y="1905000"/>
            <a:ext cx="2567940" cy="1772920"/>
            <a:chOff x="8711183" y="1905000"/>
            <a:chExt cx="2567940" cy="1772920"/>
          </a:xfrm>
        </p:grpSpPr>
        <p:sp>
          <p:nvSpPr>
            <p:cNvPr id="82" name="object 82"/>
            <p:cNvSpPr/>
            <p:nvPr/>
          </p:nvSpPr>
          <p:spPr>
            <a:xfrm>
              <a:off x="8711183" y="3450336"/>
              <a:ext cx="628015" cy="227329"/>
            </a:xfrm>
            <a:custGeom>
              <a:avLst/>
              <a:gdLst/>
              <a:ahLst/>
              <a:cxnLst/>
              <a:rect l="l" t="t" r="r" b="b"/>
              <a:pathLst>
                <a:path w="628015" h="227329">
                  <a:moveTo>
                    <a:pt x="502285" y="0"/>
                  </a:moveTo>
                  <a:lnTo>
                    <a:pt x="125602" y="0"/>
                  </a:lnTo>
                  <a:lnTo>
                    <a:pt x="125602" y="131317"/>
                  </a:lnTo>
                  <a:lnTo>
                    <a:pt x="0" y="131317"/>
                  </a:lnTo>
                  <a:lnTo>
                    <a:pt x="313944" y="227075"/>
                  </a:lnTo>
                  <a:lnTo>
                    <a:pt x="627888" y="131317"/>
                  </a:lnTo>
                  <a:lnTo>
                    <a:pt x="502285" y="131317"/>
                  </a:lnTo>
                  <a:lnTo>
                    <a:pt x="502285" y="0"/>
                  </a:lnTo>
                  <a:close/>
                </a:path>
              </a:pathLst>
            </a:custGeom>
            <a:solidFill>
              <a:srgbClr val="C00000"/>
            </a:solidFill>
          </p:spPr>
          <p:txBody>
            <a:bodyPr wrap="square" lIns="0" tIns="0" rIns="0" bIns="0" rtlCol="0"/>
            <a:lstStyle/>
            <a:p>
              <a:endParaRPr/>
            </a:p>
          </p:txBody>
        </p:sp>
        <p:pic>
          <p:nvPicPr>
            <p:cNvPr id="83" name="object 83"/>
            <p:cNvPicPr/>
            <p:nvPr/>
          </p:nvPicPr>
          <p:blipFill>
            <a:blip r:embed="rId4" cstate="print"/>
            <a:stretch>
              <a:fillRect/>
            </a:stretch>
          </p:blipFill>
          <p:spPr>
            <a:xfrm>
              <a:off x="10064495" y="1905000"/>
              <a:ext cx="1149096" cy="859536"/>
            </a:xfrm>
            <a:prstGeom prst="rect">
              <a:avLst/>
            </a:prstGeom>
          </p:spPr>
        </p:pic>
        <p:sp>
          <p:nvSpPr>
            <p:cNvPr id="84" name="object 84"/>
            <p:cNvSpPr/>
            <p:nvPr/>
          </p:nvSpPr>
          <p:spPr>
            <a:xfrm>
              <a:off x="10041635" y="2628900"/>
              <a:ext cx="1237615" cy="585470"/>
            </a:xfrm>
            <a:custGeom>
              <a:avLst/>
              <a:gdLst/>
              <a:ahLst/>
              <a:cxnLst/>
              <a:rect l="l" t="t" r="r" b="b"/>
              <a:pathLst>
                <a:path w="1237615" h="585469">
                  <a:moveTo>
                    <a:pt x="1237487" y="0"/>
                  </a:moveTo>
                  <a:lnTo>
                    <a:pt x="0" y="0"/>
                  </a:lnTo>
                  <a:lnTo>
                    <a:pt x="0" y="585215"/>
                  </a:lnTo>
                  <a:lnTo>
                    <a:pt x="1237487" y="585215"/>
                  </a:lnTo>
                  <a:lnTo>
                    <a:pt x="1237487" y="0"/>
                  </a:lnTo>
                  <a:close/>
                </a:path>
              </a:pathLst>
            </a:custGeom>
            <a:solidFill>
              <a:srgbClr val="FAE4D5"/>
            </a:solidFill>
          </p:spPr>
          <p:txBody>
            <a:bodyPr wrap="square" lIns="0" tIns="0" rIns="0" bIns="0" rtlCol="0"/>
            <a:lstStyle/>
            <a:p>
              <a:endParaRPr/>
            </a:p>
          </p:txBody>
        </p:sp>
      </p:grpSp>
      <p:sp>
        <p:nvSpPr>
          <p:cNvPr id="85" name="object 85"/>
          <p:cNvSpPr txBox="1"/>
          <p:nvPr/>
        </p:nvSpPr>
        <p:spPr>
          <a:xfrm>
            <a:off x="10243566" y="2675636"/>
            <a:ext cx="836294" cy="513080"/>
          </a:xfrm>
          <a:prstGeom prst="rect">
            <a:avLst/>
          </a:prstGeom>
        </p:spPr>
        <p:txBody>
          <a:bodyPr vert="horz" wrap="square" lIns="0" tIns="12065" rIns="0" bIns="0" rtlCol="0">
            <a:spAutoFit/>
          </a:bodyPr>
          <a:lstStyle/>
          <a:p>
            <a:pPr marL="215265" marR="5080" indent="-203200">
              <a:lnSpc>
                <a:spcPct val="100000"/>
              </a:lnSpc>
              <a:spcBef>
                <a:spcPts val="95"/>
              </a:spcBef>
            </a:pPr>
            <a:r>
              <a:rPr sz="1600" b="1" spc="-35" dirty="0">
                <a:latin typeface="BIZ UDPゴシック"/>
                <a:cs typeface="BIZ UDPゴシック"/>
              </a:rPr>
              <a:t>支援員の</a:t>
            </a:r>
            <a:r>
              <a:rPr sz="1600" b="1" spc="-40" dirty="0">
                <a:latin typeface="BIZ UDPゴシック"/>
                <a:cs typeface="BIZ UDPゴシック"/>
              </a:rPr>
              <a:t>連携</a:t>
            </a:r>
            <a:endParaRPr sz="1600">
              <a:latin typeface="BIZ UDPゴシック"/>
              <a:cs typeface="BIZ UDPゴシック"/>
            </a:endParaRPr>
          </a:p>
        </p:txBody>
      </p:sp>
      <p:grpSp>
        <p:nvGrpSpPr>
          <p:cNvPr id="86" name="object 86"/>
          <p:cNvGrpSpPr/>
          <p:nvPr/>
        </p:nvGrpSpPr>
        <p:grpSpPr>
          <a:xfrm>
            <a:off x="6984492" y="3062985"/>
            <a:ext cx="3365500" cy="1798955"/>
            <a:chOff x="6984492" y="3062985"/>
            <a:chExt cx="3365500" cy="1798955"/>
          </a:xfrm>
        </p:grpSpPr>
        <p:pic>
          <p:nvPicPr>
            <p:cNvPr id="87" name="object 87"/>
            <p:cNvPicPr/>
            <p:nvPr/>
          </p:nvPicPr>
          <p:blipFill>
            <a:blip r:embed="rId5" cstate="print"/>
            <a:stretch>
              <a:fillRect/>
            </a:stretch>
          </p:blipFill>
          <p:spPr>
            <a:xfrm>
              <a:off x="7063740" y="3735323"/>
              <a:ext cx="641603" cy="864107"/>
            </a:xfrm>
            <a:prstGeom prst="rect">
              <a:avLst/>
            </a:prstGeom>
          </p:spPr>
        </p:pic>
        <p:sp>
          <p:nvSpPr>
            <p:cNvPr id="88" name="object 88"/>
            <p:cNvSpPr/>
            <p:nvPr/>
          </p:nvSpPr>
          <p:spPr>
            <a:xfrm>
              <a:off x="7020306" y="3679697"/>
              <a:ext cx="768350" cy="1057910"/>
            </a:xfrm>
            <a:custGeom>
              <a:avLst/>
              <a:gdLst/>
              <a:ahLst/>
              <a:cxnLst/>
              <a:rect l="l" t="t" r="r" b="b"/>
              <a:pathLst>
                <a:path w="768350" h="1057910">
                  <a:moveTo>
                    <a:pt x="0" y="528827"/>
                  </a:moveTo>
                  <a:lnTo>
                    <a:pt x="1982" y="474752"/>
                  </a:lnTo>
                  <a:lnTo>
                    <a:pt x="7803" y="422240"/>
                  </a:lnTo>
                  <a:lnTo>
                    <a:pt x="17267" y="371557"/>
                  </a:lnTo>
                  <a:lnTo>
                    <a:pt x="30182" y="322968"/>
                  </a:lnTo>
                  <a:lnTo>
                    <a:pt x="46355" y="276741"/>
                  </a:lnTo>
                  <a:lnTo>
                    <a:pt x="65593" y="233139"/>
                  </a:lnTo>
                  <a:lnTo>
                    <a:pt x="87702" y="192429"/>
                  </a:lnTo>
                  <a:lnTo>
                    <a:pt x="112490" y="154876"/>
                  </a:lnTo>
                  <a:lnTo>
                    <a:pt x="139763" y="120746"/>
                  </a:lnTo>
                  <a:lnTo>
                    <a:pt x="169329" y="90305"/>
                  </a:lnTo>
                  <a:lnTo>
                    <a:pt x="200994" y="63819"/>
                  </a:lnTo>
                  <a:lnTo>
                    <a:pt x="234565" y="41552"/>
                  </a:lnTo>
                  <a:lnTo>
                    <a:pt x="269849" y="23771"/>
                  </a:lnTo>
                  <a:lnTo>
                    <a:pt x="306652" y="10742"/>
                  </a:lnTo>
                  <a:lnTo>
                    <a:pt x="344783" y="2729"/>
                  </a:lnTo>
                  <a:lnTo>
                    <a:pt x="384048" y="0"/>
                  </a:lnTo>
                  <a:lnTo>
                    <a:pt x="423312" y="2729"/>
                  </a:lnTo>
                  <a:lnTo>
                    <a:pt x="461443" y="10742"/>
                  </a:lnTo>
                  <a:lnTo>
                    <a:pt x="498246" y="23771"/>
                  </a:lnTo>
                  <a:lnTo>
                    <a:pt x="533530" y="41552"/>
                  </a:lnTo>
                  <a:lnTo>
                    <a:pt x="567101" y="63819"/>
                  </a:lnTo>
                  <a:lnTo>
                    <a:pt x="598766" y="90305"/>
                  </a:lnTo>
                  <a:lnTo>
                    <a:pt x="628332" y="120746"/>
                  </a:lnTo>
                  <a:lnTo>
                    <a:pt x="655605" y="154876"/>
                  </a:lnTo>
                  <a:lnTo>
                    <a:pt x="680393" y="192429"/>
                  </a:lnTo>
                  <a:lnTo>
                    <a:pt x="702502" y="233139"/>
                  </a:lnTo>
                  <a:lnTo>
                    <a:pt x="721740" y="276741"/>
                  </a:lnTo>
                  <a:lnTo>
                    <a:pt x="737913" y="322968"/>
                  </a:lnTo>
                  <a:lnTo>
                    <a:pt x="750828" y="371557"/>
                  </a:lnTo>
                  <a:lnTo>
                    <a:pt x="760292" y="422240"/>
                  </a:lnTo>
                  <a:lnTo>
                    <a:pt x="766113" y="474752"/>
                  </a:lnTo>
                  <a:lnTo>
                    <a:pt x="768096" y="528827"/>
                  </a:lnTo>
                  <a:lnTo>
                    <a:pt x="766113" y="582903"/>
                  </a:lnTo>
                  <a:lnTo>
                    <a:pt x="760292" y="635415"/>
                  </a:lnTo>
                  <a:lnTo>
                    <a:pt x="750828" y="686098"/>
                  </a:lnTo>
                  <a:lnTo>
                    <a:pt x="737913" y="734687"/>
                  </a:lnTo>
                  <a:lnTo>
                    <a:pt x="721740" y="780914"/>
                  </a:lnTo>
                  <a:lnTo>
                    <a:pt x="702502" y="824516"/>
                  </a:lnTo>
                  <a:lnTo>
                    <a:pt x="680393" y="865226"/>
                  </a:lnTo>
                  <a:lnTo>
                    <a:pt x="655605" y="902779"/>
                  </a:lnTo>
                  <a:lnTo>
                    <a:pt x="628332" y="936909"/>
                  </a:lnTo>
                  <a:lnTo>
                    <a:pt x="598766" y="967350"/>
                  </a:lnTo>
                  <a:lnTo>
                    <a:pt x="567101" y="993836"/>
                  </a:lnTo>
                  <a:lnTo>
                    <a:pt x="533530" y="1016103"/>
                  </a:lnTo>
                  <a:lnTo>
                    <a:pt x="498246" y="1033884"/>
                  </a:lnTo>
                  <a:lnTo>
                    <a:pt x="461443" y="1046913"/>
                  </a:lnTo>
                  <a:lnTo>
                    <a:pt x="423312" y="1054926"/>
                  </a:lnTo>
                  <a:lnTo>
                    <a:pt x="384048" y="1057656"/>
                  </a:lnTo>
                  <a:lnTo>
                    <a:pt x="344783" y="1054926"/>
                  </a:lnTo>
                  <a:lnTo>
                    <a:pt x="306652" y="1046913"/>
                  </a:lnTo>
                  <a:lnTo>
                    <a:pt x="269849" y="1033884"/>
                  </a:lnTo>
                  <a:lnTo>
                    <a:pt x="234565" y="1016103"/>
                  </a:lnTo>
                  <a:lnTo>
                    <a:pt x="200994" y="993836"/>
                  </a:lnTo>
                  <a:lnTo>
                    <a:pt x="169329" y="967350"/>
                  </a:lnTo>
                  <a:lnTo>
                    <a:pt x="139763" y="936909"/>
                  </a:lnTo>
                  <a:lnTo>
                    <a:pt x="112490" y="902779"/>
                  </a:lnTo>
                  <a:lnTo>
                    <a:pt x="87702" y="865226"/>
                  </a:lnTo>
                  <a:lnTo>
                    <a:pt x="65593" y="824516"/>
                  </a:lnTo>
                  <a:lnTo>
                    <a:pt x="46355" y="780914"/>
                  </a:lnTo>
                  <a:lnTo>
                    <a:pt x="30182" y="734687"/>
                  </a:lnTo>
                  <a:lnTo>
                    <a:pt x="17267" y="686098"/>
                  </a:lnTo>
                  <a:lnTo>
                    <a:pt x="7803" y="635415"/>
                  </a:lnTo>
                  <a:lnTo>
                    <a:pt x="1982" y="582903"/>
                  </a:lnTo>
                  <a:lnTo>
                    <a:pt x="0" y="528827"/>
                  </a:lnTo>
                  <a:close/>
                </a:path>
              </a:pathLst>
            </a:custGeom>
            <a:ln w="38099">
              <a:solidFill>
                <a:srgbClr val="000000"/>
              </a:solidFill>
            </a:ln>
          </p:spPr>
          <p:txBody>
            <a:bodyPr wrap="square" lIns="0" tIns="0" rIns="0" bIns="0" rtlCol="0"/>
            <a:lstStyle/>
            <a:p>
              <a:endParaRPr/>
            </a:p>
          </p:txBody>
        </p:sp>
        <p:sp>
          <p:nvSpPr>
            <p:cNvPr id="89" name="object 89"/>
            <p:cNvSpPr/>
            <p:nvPr/>
          </p:nvSpPr>
          <p:spPr>
            <a:xfrm>
              <a:off x="10057638" y="3062985"/>
              <a:ext cx="292735" cy="189230"/>
            </a:xfrm>
            <a:custGeom>
              <a:avLst/>
              <a:gdLst/>
              <a:ahLst/>
              <a:cxnLst/>
              <a:rect l="l" t="t" r="r" b="b"/>
              <a:pathLst>
                <a:path w="292734" h="189229">
                  <a:moveTo>
                    <a:pt x="67690" y="80517"/>
                  </a:moveTo>
                  <a:lnTo>
                    <a:pt x="0" y="188849"/>
                  </a:lnTo>
                  <a:lnTo>
                    <a:pt x="127380" y="178053"/>
                  </a:lnTo>
                  <a:lnTo>
                    <a:pt x="113546" y="155448"/>
                  </a:lnTo>
                  <a:lnTo>
                    <a:pt x="91185" y="155448"/>
                  </a:lnTo>
                  <a:lnTo>
                    <a:pt x="71373" y="122936"/>
                  </a:lnTo>
                  <a:lnTo>
                    <a:pt x="87586" y="113028"/>
                  </a:lnTo>
                  <a:lnTo>
                    <a:pt x="67690" y="80517"/>
                  </a:lnTo>
                  <a:close/>
                </a:path>
                <a:path w="292734" h="189229">
                  <a:moveTo>
                    <a:pt x="87586" y="113028"/>
                  </a:moveTo>
                  <a:lnTo>
                    <a:pt x="71373" y="122936"/>
                  </a:lnTo>
                  <a:lnTo>
                    <a:pt x="91185" y="155448"/>
                  </a:lnTo>
                  <a:lnTo>
                    <a:pt x="107460" y="145502"/>
                  </a:lnTo>
                  <a:lnTo>
                    <a:pt x="87586" y="113028"/>
                  </a:lnTo>
                  <a:close/>
                </a:path>
                <a:path w="292734" h="189229">
                  <a:moveTo>
                    <a:pt x="107460" y="145502"/>
                  </a:moveTo>
                  <a:lnTo>
                    <a:pt x="91185" y="155448"/>
                  </a:lnTo>
                  <a:lnTo>
                    <a:pt x="113546" y="155448"/>
                  </a:lnTo>
                  <a:lnTo>
                    <a:pt x="107460" y="145502"/>
                  </a:lnTo>
                  <a:close/>
                </a:path>
                <a:path w="292734" h="189229">
                  <a:moveTo>
                    <a:pt x="272541" y="0"/>
                  </a:moveTo>
                  <a:lnTo>
                    <a:pt x="87586" y="113028"/>
                  </a:lnTo>
                  <a:lnTo>
                    <a:pt x="107460" y="145502"/>
                  </a:lnTo>
                  <a:lnTo>
                    <a:pt x="292353" y="32512"/>
                  </a:lnTo>
                  <a:lnTo>
                    <a:pt x="272541" y="0"/>
                  </a:lnTo>
                  <a:close/>
                </a:path>
              </a:pathLst>
            </a:custGeom>
            <a:solidFill>
              <a:srgbClr val="000000"/>
            </a:solidFill>
          </p:spPr>
          <p:txBody>
            <a:bodyPr wrap="square" lIns="0" tIns="0" rIns="0" bIns="0" rtlCol="0"/>
            <a:lstStyle/>
            <a:p>
              <a:endParaRPr/>
            </a:p>
          </p:txBody>
        </p:sp>
        <p:sp>
          <p:nvSpPr>
            <p:cNvPr id="90" name="object 90"/>
            <p:cNvSpPr/>
            <p:nvPr/>
          </p:nvSpPr>
          <p:spPr>
            <a:xfrm>
              <a:off x="6984492" y="4523231"/>
              <a:ext cx="1102360" cy="338455"/>
            </a:xfrm>
            <a:custGeom>
              <a:avLst/>
              <a:gdLst/>
              <a:ahLst/>
              <a:cxnLst/>
              <a:rect l="l" t="t" r="r" b="b"/>
              <a:pathLst>
                <a:path w="1102359" h="338454">
                  <a:moveTo>
                    <a:pt x="1101852" y="0"/>
                  </a:moveTo>
                  <a:lnTo>
                    <a:pt x="0" y="0"/>
                  </a:lnTo>
                  <a:lnTo>
                    <a:pt x="0" y="338327"/>
                  </a:lnTo>
                  <a:lnTo>
                    <a:pt x="1101852" y="338327"/>
                  </a:lnTo>
                  <a:lnTo>
                    <a:pt x="1101852" y="0"/>
                  </a:lnTo>
                  <a:close/>
                </a:path>
              </a:pathLst>
            </a:custGeom>
            <a:solidFill>
              <a:srgbClr val="FAE4D5"/>
            </a:solidFill>
          </p:spPr>
          <p:txBody>
            <a:bodyPr wrap="square" lIns="0" tIns="0" rIns="0" bIns="0" rtlCol="0"/>
            <a:lstStyle/>
            <a:p>
              <a:endParaRPr/>
            </a:p>
          </p:txBody>
        </p:sp>
      </p:grpSp>
      <p:sp>
        <p:nvSpPr>
          <p:cNvPr id="91" name="object 91"/>
          <p:cNvSpPr txBox="1"/>
          <p:nvPr/>
        </p:nvSpPr>
        <p:spPr>
          <a:xfrm>
            <a:off x="7725918" y="5937605"/>
            <a:ext cx="2910205" cy="330835"/>
          </a:xfrm>
          <a:prstGeom prst="rect">
            <a:avLst/>
          </a:prstGeom>
        </p:spPr>
        <p:txBody>
          <a:bodyPr vert="horz" wrap="square" lIns="0" tIns="12700" rIns="0" bIns="0" rtlCol="0">
            <a:spAutoFit/>
          </a:bodyPr>
          <a:lstStyle/>
          <a:p>
            <a:pPr marL="12700">
              <a:lnSpc>
                <a:spcPct val="100000"/>
              </a:lnSpc>
              <a:spcBef>
                <a:spcPts val="100"/>
              </a:spcBef>
            </a:pPr>
            <a:r>
              <a:rPr sz="2000" b="1" spc="-10" dirty="0">
                <a:solidFill>
                  <a:srgbClr val="C00000"/>
                </a:solidFill>
                <a:latin typeface="BIZ UDPゴシック"/>
                <a:cs typeface="BIZ UDPゴシック"/>
              </a:rPr>
              <a:t>サービス提供マネジメント</a:t>
            </a:r>
            <a:endParaRPr sz="2000">
              <a:latin typeface="BIZ UDPゴシック"/>
              <a:cs typeface="BIZ UDPゴシック"/>
            </a:endParaRPr>
          </a:p>
        </p:txBody>
      </p:sp>
      <p:sp>
        <p:nvSpPr>
          <p:cNvPr id="92" name="object 92"/>
          <p:cNvSpPr txBox="1"/>
          <p:nvPr/>
        </p:nvSpPr>
        <p:spPr>
          <a:xfrm>
            <a:off x="7123556" y="4569078"/>
            <a:ext cx="826135" cy="269240"/>
          </a:xfrm>
          <a:prstGeom prst="rect">
            <a:avLst/>
          </a:prstGeom>
        </p:spPr>
        <p:txBody>
          <a:bodyPr vert="horz" wrap="square" lIns="0" tIns="12065" rIns="0" bIns="0" rtlCol="0">
            <a:spAutoFit/>
          </a:bodyPr>
          <a:lstStyle/>
          <a:p>
            <a:pPr marL="12700">
              <a:lnSpc>
                <a:spcPct val="100000"/>
              </a:lnSpc>
              <a:spcBef>
                <a:spcPts val="95"/>
              </a:spcBef>
            </a:pPr>
            <a:r>
              <a:rPr sz="1600" b="1" spc="-35" dirty="0">
                <a:latin typeface="BIZ UDPゴシック"/>
                <a:cs typeface="BIZ UDPゴシック"/>
              </a:rPr>
              <a:t>サビ児管</a:t>
            </a:r>
            <a:endParaRPr sz="1600">
              <a:latin typeface="BIZ UDPゴシック"/>
              <a:cs typeface="BIZ UDPゴシック"/>
            </a:endParaRPr>
          </a:p>
        </p:txBody>
      </p:sp>
      <p:grpSp>
        <p:nvGrpSpPr>
          <p:cNvPr id="93" name="object 93"/>
          <p:cNvGrpSpPr/>
          <p:nvPr/>
        </p:nvGrpSpPr>
        <p:grpSpPr>
          <a:xfrm>
            <a:off x="8079993" y="4847590"/>
            <a:ext cx="2037080" cy="334645"/>
            <a:chOff x="8079993" y="4847590"/>
            <a:chExt cx="2037080" cy="334645"/>
          </a:xfrm>
        </p:grpSpPr>
        <p:sp>
          <p:nvSpPr>
            <p:cNvPr id="94" name="object 94"/>
            <p:cNvSpPr/>
            <p:nvPr/>
          </p:nvSpPr>
          <p:spPr>
            <a:xfrm>
              <a:off x="8086343" y="4853940"/>
              <a:ext cx="2024380" cy="321945"/>
            </a:xfrm>
            <a:custGeom>
              <a:avLst/>
              <a:gdLst/>
              <a:ahLst/>
              <a:cxnLst/>
              <a:rect l="l" t="t" r="r" b="b"/>
              <a:pathLst>
                <a:path w="2024379" h="321945">
                  <a:moveTo>
                    <a:pt x="1994027" y="0"/>
                  </a:moveTo>
                  <a:lnTo>
                    <a:pt x="29845" y="0"/>
                  </a:lnTo>
                  <a:lnTo>
                    <a:pt x="18216" y="2520"/>
                  </a:lnTo>
                  <a:lnTo>
                    <a:pt x="8731" y="9398"/>
                  </a:lnTo>
                  <a:lnTo>
                    <a:pt x="2341" y="19609"/>
                  </a:lnTo>
                  <a:lnTo>
                    <a:pt x="0" y="32131"/>
                  </a:lnTo>
                  <a:lnTo>
                    <a:pt x="0" y="289433"/>
                  </a:lnTo>
                  <a:lnTo>
                    <a:pt x="2341" y="301954"/>
                  </a:lnTo>
                  <a:lnTo>
                    <a:pt x="8731" y="312166"/>
                  </a:lnTo>
                  <a:lnTo>
                    <a:pt x="18216" y="319043"/>
                  </a:lnTo>
                  <a:lnTo>
                    <a:pt x="29845" y="321564"/>
                  </a:lnTo>
                  <a:lnTo>
                    <a:pt x="1994027" y="321564"/>
                  </a:lnTo>
                  <a:lnTo>
                    <a:pt x="2005655" y="319043"/>
                  </a:lnTo>
                  <a:lnTo>
                    <a:pt x="2015140" y="312166"/>
                  </a:lnTo>
                  <a:lnTo>
                    <a:pt x="2021530" y="301954"/>
                  </a:lnTo>
                  <a:lnTo>
                    <a:pt x="2023872" y="289433"/>
                  </a:lnTo>
                  <a:lnTo>
                    <a:pt x="2023872" y="32131"/>
                  </a:lnTo>
                  <a:lnTo>
                    <a:pt x="2021530" y="19609"/>
                  </a:lnTo>
                  <a:lnTo>
                    <a:pt x="2015140" y="9398"/>
                  </a:lnTo>
                  <a:lnTo>
                    <a:pt x="2005655" y="2520"/>
                  </a:lnTo>
                  <a:lnTo>
                    <a:pt x="1994027" y="0"/>
                  </a:lnTo>
                  <a:close/>
                </a:path>
              </a:pathLst>
            </a:custGeom>
            <a:solidFill>
              <a:srgbClr val="FFFFFF"/>
            </a:solidFill>
          </p:spPr>
          <p:txBody>
            <a:bodyPr wrap="square" lIns="0" tIns="0" rIns="0" bIns="0" rtlCol="0"/>
            <a:lstStyle/>
            <a:p>
              <a:endParaRPr/>
            </a:p>
          </p:txBody>
        </p:sp>
        <p:sp>
          <p:nvSpPr>
            <p:cNvPr id="95" name="object 95"/>
            <p:cNvSpPr/>
            <p:nvPr/>
          </p:nvSpPr>
          <p:spPr>
            <a:xfrm>
              <a:off x="8086343" y="4853940"/>
              <a:ext cx="2024380" cy="321945"/>
            </a:xfrm>
            <a:custGeom>
              <a:avLst/>
              <a:gdLst/>
              <a:ahLst/>
              <a:cxnLst/>
              <a:rect l="l" t="t" r="r" b="b"/>
              <a:pathLst>
                <a:path w="2024379" h="321945">
                  <a:moveTo>
                    <a:pt x="0" y="32131"/>
                  </a:moveTo>
                  <a:lnTo>
                    <a:pt x="2341" y="19609"/>
                  </a:lnTo>
                  <a:lnTo>
                    <a:pt x="8731" y="9398"/>
                  </a:lnTo>
                  <a:lnTo>
                    <a:pt x="18216" y="2520"/>
                  </a:lnTo>
                  <a:lnTo>
                    <a:pt x="29845" y="0"/>
                  </a:lnTo>
                  <a:lnTo>
                    <a:pt x="1994027" y="0"/>
                  </a:lnTo>
                  <a:lnTo>
                    <a:pt x="2005655" y="2520"/>
                  </a:lnTo>
                  <a:lnTo>
                    <a:pt x="2015140" y="9398"/>
                  </a:lnTo>
                  <a:lnTo>
                    <a:pt x="2021530" y="19609"/>
                  </a:lnTo>
                  <a:lnTo>
                    <a:pt x="2023872" y="32131"/>
                  </a:lnTo>
                  <a:lnTo>
                    <a:pt x="2023872" y="289433"/>
                  </a:lnTo>
                  <a:lnTo>
                    <a:pt x="2021530" y="301954"/>
                  </a:lnTo>
                  <a:lnTo>
                    <a:pt x="2015140" y="312166"/>
                  </a:lnTo>
                  <a:lnTo>
                    <a:pt x="2005655" y="319043"/>
                  </a:lnTo>
                  <a:lnTo>
                    <a:pt x="1994027" y="321564"/>
                  </a:lnTo>
                  <a:lnTo>
                    <a:pt x="29845" y="321564"/>
                  </a:lnTo>
                  <a:lnTo>
                    <a:pt x="18216" y="319043"/>
                  </a:lnTo>
                  <a:lnTo>
                    <a:pt x="8731" y="312166"/>
                  </a:lnTo>
                  <a:lnTo>
                    <a:pt x="2341" y="301954"/>
                  </a:lnTo>
                  <a:lnTo>
                    <a:pt x="0" y="289433"/>
                  </a:lnTo>
                  <a:lnTo>
                    <a:pt x="0" y="32131"/>
                  </a:lnTo>
                  <a:close/>
                </a:path>
              </a:pathLst>
            </a:custGeom>
            <a:ln w="12700">
              <a:solidFill>
                <a:srgbClr val="3C4A5F"/>
              </a:solidFill>
            </a:ln>
          </p:spPr>
          <p:txBody>
            <a:bodyPr wrap="square" lIns="0" tIns="0" rIns="0" bIns="0" rtlCol="0"/>
            <a:lstStyle/>
            <a:p>
              <a:endParaRPr/>
            </a:p>
          </p:txBody>
        </p:sp>
      </p:grpSp>
      <p:sp>
        <p:nvSpPr>
          <p:cNvPr id="96" name="object 96"/>
          <p:cNvSpPr txBox="1"/>
          <p:nvPr/>
        </p:nvSpPr>
        <p:spPr>
          <a:xfrm>
            <a:off x="8097059" y="4880864"/>
            <a:ext cx="2002789" cy="269240"/>
          </a:xfrm>
          <a:prstGeom prst="rect">
            <a:avLst/>
          </a:prstGeom>
        </p:spPr>
        <p:txBody>
          <a:bodyPr vert="horz" wrap="square" lIns="0" tIns="12065" rIns="0" bIns="0" rtlCol="0">
            <a:spAutoFit/>
          </a:bodyPr>
          <a:lstStyle/>
          <a:p>
            <a:pPr marL="436880">
              <a:lnSpc>
                <a:spcPct val="100000"/>
              </a:lnSpc>
              <a:spcBef>
                <a:spcPts val="95"/>
              </a:spcBef>
            </a:pPr>
            <a:r>
              <a:rPr sz="1600" b="1" spc="-35" dirty="0">
                <a:latin typeface="BIZ UDPゴシック"/>
                <a:cs typeface="BIZ UDPゴシック"/>
              </a:rPr>
              <a:t>モニタリング</a:t>
            </a:r>
            <a:endParaRPr sz="1600">
              <a:latin typeface="BIZ UDPゴシック"/>
              <a:cs typeface="BIZ UDPゴシック"/>
            </a:endParaRPr>
          </a:p>
        </p:txBody>
      </p:sp>
      <p:grpSp>
        <p:nvGrpSpPr>
          <p:cNvPr id="97" name="object 97"/>
          <p:cNvGrpSpPr/>
          <p:nvPr/>
        </p:nvGrpSpPr>
        <p:grpSpPr>
          <a:xfrm>
            <a:off x="4313682" y="2648585"/>
            <a:ext cx="3677920" cy="1538605"/>
            <a:chOff x="4313682" y="2648585"/>
            <a:chExt cx="3677920" cy="1538605"/>
          </a:xfrm>
        </p:grpSpPr>
        <p:sp>
          <p:nvSpPr>
            <p:cNvPr id="98" name="object 98"/>
            <p:cNvSpPr/>
            <p:nvPr/>
          </p:nvSpPr>
          <p:spPr>
            <a:xfrm>
              <a:off x="4313682" y="3393948"/>
              <a:ext cx="2755900" cy="793115"/>
            </a:xfrm>
            <a:custGeom>
              <a:avLst/>
              <a:gdLst/>
              <a:ahLst/>
              <a:cxnLst/>
              <a:rect l="l" t="t" r="r" b="b"/>
              <a:pathLst>
                <a:path w="2755900" h="793114">
                  <a:moveTo>
                    <a:pt x="115321" y="36768"/>
                  </a:moveTo>
                  <a:lnTo>
                    <a:pt x="105277" y="73595"/>
                  </a:lnTo>
                  <a:lnTo>
                    <a:pt x="2745740" y="792988"/>
                  </a:lnTo>
                  <a:lnTo>
                    <a:pt x="2755645" y="756157"/>
                  </a:lnTo>
                  <a:lnTo>
                    <a:pt x="115321" y="36768"/>
                  </a:lnTo>
                  <a:close/>
                </a:path>
                <a:path w="2755900" h="793114">
                  <a:moveTo>
                    <a:pt x="125348" y="0"/>
                  </a:moveTo>
                  <a:lnTo>
                    <a:pt x="0" y="25146"/>
                  </a:lnTo>
                  <a:lnTo>
                    <a:pt x="95250" y="110362"/>
                  </a:lnTo>
                  <a:lnTo>
                    <a:pt x="105277" y="73595"/>
                  </a:lnTo>
                  <a:lnTo>
                    <a:pt x="86867" y="68579"/>
                  </a:lnTo>
                  <a:lnTo>
                    <a:pt x="96900" y="31750"/>
                  </a:lnTo>
                  <a:lnTo>
                    <a:pt x="116689" y="31750"/>
                  </a:lnTo>
                  <a:lnTo>
                    <a:pt x="125348" y="0"/>
                  </a:lnTo>
                  <a:close/>
                </a:path>
                <a:path w="2755900" h="793114">
                  <a:moveTo>
                    <a:pt x="96900" y="31750"/>
                  </a:moveTo>
                  <a:lnTo>
                    <a:pt x="86867" y="68579"/>
                  </a:lnTo>
                  <a:lnTo>
                    <a:pt x="105277" y="73595"/>
                  </a:lnTo>
                  <a:lnTo>
                    <a:pt x="115321" y="36768"/>
                  </a:lnTo>
                  <a:lnTo>
                    <a:pt x="96900" y="31750"/>
                  </a:lnTo>
                  <a:close/>
                </a:path>
                <a:path w="2755900" h="793114">
                  <a:moveTo>
                    <a:pt x="116689" y="31750"/>
                  </a:moveTo>
                  <a:lnTo>
                    <a:pt x="96900" y="31750"/>
                  </a:lnTo>
                  <a:lnTo>
                    <a:pt x="115321" y="36768"/>
                  </a:lnTo>
                  <a:lnTo>
                    <a:pt x="116689" y="31750"/>
                  </a:lnTo>
                  <a:close/>
                </a:path>
              </a:pathLst>
            </a:custGeom>
            <a:solidFill>
              <a:srgbClr val="000000"/>
            </a:solidFill>
          </p:spPr>
          <p:txBody>
            <a:bodyPr wrap="square" lIns="0" tIns="0" rIns="0" bIns="0" rtlCol="0"/>
            <a:lstStyle/>
            <a:p>
              <a:endParaRPr/>
            </a:p>
          </p:txBody>
        </p:sp>
        <p:sp>
          <p:nvSpPr>
            <p:cNvPr id="99" name="object 99"/>
            <p:cNvSpPr/>
            <p:nvPr/>
          </p:nvSpPr>
          <p:spPr>
            <a:xfrm>
              <a:off x="4447921" y="2654935"/>
              <a:ext cx="3536950" cy="1231265"/>
            </a:xfrm>
            <a:custGeom>
              <a:avLst/>
              <a:gdLst/>
              <a:ahLst/>
              <a:cxnLst/>
              <a:rect l="l" t="t" r="r" b="b"/>
              <a:pathLst>
                <a:path w="3536950" h="1231264">
                  <a:moveTo>
                    <a:pt x="3217672" y="0"/>
                  </a:moveTo>
                  <a:lnTo>
                    <a:pt x="3276727" y="205486"/>
                  </a:lnTo>
                  <a:lnTo>
                    <a:pt x="0" y="1146302"/>
                  </a:lnTo>
                  <a:lnTo>
                    <a:pt x="24383" y="1231264"/>
                  </a:lnTo>
                  <a:lnTo>
                    <a:pt x="3301110" y="290449"/>
                  </a:lnTo>
                  <a:lnTo>
                    <a:pt x="3360165" y="496062"/>
                  </a:lnTo>
                  <a:lnTo>
                    <a:pt x="3536950" y="176784"/>
                  </a:lnTo>
                  <a:lnTo>
                    <a:pt x="3217672" y="0"/>
                  </a:lnTo>
                  <a:close/>
                </a:path>
              </a:pathLst>
            </a:custGeom>
            <a:solidFill>
              <a:srgbClr val="001F5F"/>
            </a:solidFill>
          </p:spPr>
          <p:txBody>
            <a:bodyPr wrap="square" lIns="0" tIns="0" rIns="0" bIns="0" rtlCol="0"/>
            <a:lstStyle/>
            <a:p>
              <a:endParaRPr/>
            </a:p>
          </p:txBody>
        </p:sp>
        <p:sp>
          <p:nvSpPr>
            <p:cNvPr id="100" name="object 100"/>
            <p:cNvSpPr/>
            <p:nvPr/>
          </p:nvSpPr>
          <p:spPr>
            <a:xfrm>
              <a:off x="4447921" y="2654935"/>
              <a:ext cx="3536950" cy="1231265"/>
            </a:xfrm>
            <a:custGeom>
              <a:avLst/>
              <a:gdLst/>
              <a:ahLst/>
              <a:cxnLst/>
              <a:rect l="l" t="t" r="r" b="b"/>
              <a:pathLst>
                <a:path w="3536950" h="1231264">
                  <a:moveTo>
                    <a:pt x="3536950" y="176784"/>
                  </a:moveTo>
                  <a:lnTo>
                    <a:pt x="3217672" y="0"/>
                  </a:lnTo>
                  <a:lnTo>
                    <a:pt x="3276727" y="205486"/>
                  </a:lnTo>
                  <a:lnTo>
                    <a:pt x="0" y="1146302"/>
                  </a:lnTo>
                  <a:lnTo>
                    <a:pt x="24383" y="1231264"/>
                  </a:lnTo>
                  <a:lnTo>
                    <a:pt x="3301110" y="290449"/>
                  </a:lnTo>
                  <a:lnTo>
                    <a:pt x="3360165" y="496062"/>
                  </a:lnTo>
                  <a:lnTo>
                    <a:pt x="3536950" y="176784"/>
                  </a:lnTo>
                  <a:close/>
                </a:path>
              </a:pathLst>
            </a:custGeom>
            <a:ln w="12700">
              <a:solidFill>
                <a:srgbClr val="000000"/>
              </a:solidFill>
            </a:ln>
          </p:spPr>
          <p:txBody>
            <a:bodyPr wrap="square" lIns="0" tIns="0" rIns="0" bIns="0" rtlCol="0"/>
            <a:lstStyle/>
            <a:p>
              <a:endParaRPr/>
            </a:p>
          </p:txBody>
        </p:sp>
      </p:grpSp>
      <p:grpSp>
        <p:nvGrpSpPr>
          <p:cNvPr id="101" name="object 101"/>
          <p:cNvGrpSpPr/>
          <p:nvPr/>
        </p:nvGrpSpPr>
        <p:grpSpPr>
          <a:xfrm>
            <a:off x="4279900" y="3214877"/>
            <a:ext cx="6374765" cy="1920875"/>
            <a:chOff x="4279900" y="3214877"/>
            <a:chExt cx="6374765" cy="1920875"/>
          </a:xfrm>
        </p:grpSpPr>
        <p:sp>
          <p:nvSpPr>
            <p:cNvPr id="102" name="object 102"/>
            <p:cNvSpPr/>
            <p:nvPr/>
          </p:nvSpPr>
          <p:spPr>
            <a:xfrm>
              <a:off x="8790432" y="4649724"/>
              <a:ext cx="628015" cy="227329"/>
            </a:xfrm>
            <a:custGeom>
              <a:avLst/>
              <a:gdLst/>
              <a:ahLst/>
              <a:cxnLst/>
              <a:rect l="l" t="t" r="r" b="b"/>
              <a:pathLst>
                <a:path w="628015" h="227329">
                  <a:moveTo>
                    <a:pt x="502285" y="0"/>
                  </a:moveTo>
                  <a:lnTo>
                    <a:pt x="125602" y="0"/>
                  </a:lnTo>
                  <a:lnTo>
                    <a:pt x="125602" y="131318"/>
                  </a:lnTo>
                  <a:lnTo>
                    <a:pt x="0" y="131318"/>
                  </a:lnTo>
                  <a:lnTo>
                    <a:pt x="313944" y="227075"/>
                  </a:lnTo>
                  <a:lnTo>
                    <a:pt x="627888" y="131318"/>
                  </a:lnTo>
                  <a:lnTo>
                    <a:pt x="502285" y="131318"/>
                  </a:lnTo>
                  <a:lnTo>
                    <a:pt x="502285" y="0"/>
                  </a:lnTo>
                  <a:close/>
                </a:path>
              </a:pathLst>
            </a:custGeom>
            <a:solidFill>
              <a:srgbClr val="C00000"/>
            </a:solidFill>
          </p:spPr>
          <p:txBody>
            <a:bodyPr wrap="square" lIns="0" tIns="0" rIns="0" bIns="0" rtlCol="0"/>
            <a:lstStyle/>
            <a:p>
              <a:endParaRPr/>
            </a:p>
          </p:txBody>
        </p:sp>
        <p:sp>
          <p:nvSpPr>
            <p:cNvPr id="103" name="object 103"/>
            <p:cNvSpPr/>
            <p:nvPr/>
          </p:nvSpPr>
          <p:spPr>
            <a:xfrm>
              <a:off x="10121646" y="4490592"/>
              <a:ext cx="508634" cy="85725"/>
            </a:xfrm>
            <a:custGeom>
              <a:avLst/>
              <a:gdLst/>
              <a:ahLst/>
              <a:cxnLst/>
              <a:rect l="l" t="t" r="r" b="b"/>
              <a:pathLst>
                <a:path w="508634" h="85725">
                  <a:moveTo>
                    <a:pt x="85851" y="0"/>
                  </a:moveTo>
                  <a:lnTo>
                    <a:pt x="0" y="42544"/>
                  </a:lnTo>
                  <a:lnTo>
                    <a:pt x="85598" y="85724"/>
                  </a:lnTo>
                  <a:lnTo>
                    <a:pt x="85682" y="57208"/>
                  </a:lnTo>
                  <a:lnTo>
                    <a:pt x="71374" y="57149"/>
                  </a:lnTo>
                  <a:lnTo>
                    <a:pt x="71500" y="28574"/>
                  </a:lnTo>
                  <a:lnTo>
                    <a:pt x="85767" y="28574"/>
                  </a:lnTo>
                  <a:lnTo>
                    <a:pt x="85851" y="0"/>
                  </a:lnTo>
                  <a:close/>
                </a:path>
                <a:path w="508634" h="85725">
                  <a:moveTo>
                    <a:pt x="85767" y="28633"/>
                  </a:moveTo>
                  <a:lnTo>
                    <a:pt x="85682" y="57208"/>
                  </a:lnTo>
                  <a:lnTo>
                    <a:pt x="508126" y="58927"/>
                  </a:lnTo>
                  <a:lnTo>
                    <a:pt x="508253" y="30352"/>
                  </a:lnTo>
                  <a:lnTo>
                    <a:pt x="85767" y="28633"/>
                  </a:lnTo>
                  <a:close/>
                </a:path>
                <a:path w="508634" h="85725">
                  <a:moveTo>
                    <a:pt x="71500" y="28574"/>
                  </a:moveTo>
                  <a:lnTo>
                    <a:pt x="71374" y="57149"/>
                  </a:lnTo>
                  <a:lnTo>
                    <a:pt x="85682" y="57208"/>
                  </a:lnTo>
                  <a:lnTo>
                    <a:pt x="85767" y="28633"/>
                  </a:lnTo>
                  <a:lnTo>
                    <a:pt x="71500" y="28574"/>
                  </a:lnTo>
                  <a:close/>
                </a:path>
                <a:path w="508634" h="85725">
                  <a:moveTo>
                    <a:pt x="85767" y="28574"/>
                  </a:moveTo>
                  <a:lnTo>
                    <a:pt x="71500" y="28574"/>
                  </a:lnTo>
                  <a:lnTo>
                    <a:pt x="85767" y="28633"/>
                  </a:lnTo>
                  <a:close/>
                </a:path>
              </a:pathLst>
            </a:custGeom>
            <a:solidFill>
              <a:srgbClr val="000000"/>
            </a:solidFill>
          </p:spPr>
          <p:txBody>
            <a:bodyPr wrap="square" lIns="0" tIns="0" rIns="0" bIns="0" rtlCol="0"/>
            <a:lstStyle/>
            <a:p>
              <a:endParaRPr/>
            </a:p>
          </p:txBody>
        </p:sp>
        <p:sp>
          <p:nvSpPr>
            <p:cNvPr id="104" name="object 104"/>
            <p:cNvSpPr/>
            <p:nvPr/>
          </p:nvSpPr>
          <p:spPr>
            <a:xfrm>
              <a:off x="10639805" y="3214877"/>
              <a:ext cx="0" cy="1327150"/>
            </a:xfrm>
            <a:custGeom>
              <a:avLst/>
              <a:gdLst/>
              <a:ahLst/>
              <a:cxnLst/>
              <a:rect l="l" t="t" r="r" b="b"/>
              <a:pathLst>
                <a:path h="1327150">
                  <a:moveTo>
                    <a:pt x="0" y="0"/>
                  </a:moveTo>
                  <a:lnTo>
                    <a:pt x="0" y="1326896"/>
                  </a:lnTo>
                </a:path>
              </a:pathLst>
            </a:custGeom>
            <a:ln w="28575">
              <a:solidFill>
                <a:srgbClr val="000000"/>
              </a:solidFill>
            </a:ln>
          </p:spPr>
          <p:txBody>
            <a:bodyPr wrap="square" lIns="0" tIns="0" rIns="0" bIns="0" rtlCol="0"/>
            <a:lstStyle/>
            <a:p>
              <a:endParaRPr/>
            </a:p>
          </p:txBody>
        </p:sp>
        <p:sp>
          <p:nvSpPr>
            <p:cNvPr id="105" name="object 105"/>
            <p:cNvSpPr/>
            <p:nvPr/>
          </p:nvSpPr>
          <p:spPr>
            <a:xfrm>
              <a:off x="4279900" y="4374641"/>
              <a:ext cx="2708910" cy="761365"/>
            </a:xfrm>
            <a:custGeom>
              <a:avLst/>
              <a:gdLst/>
              <a:ahLst/>
              <a:cxnLst/>
              <a:rect l="l" t="t" r="r" b="b"/>
              <a:pathLst>
                <a:path w="2708909" h="761364">
                  <a:moveTo>
                    <a:pt x="2593586" y="36758"/>
                  </a:moveTo>
                  <a:lnTo>
                    <a:pt x="0" y="724026"/>
                  </a:lnTo>
                  <a:lnTo>
                    <a:pt x="9651" y="760856"/>
                  </a:lnTo>
                  <a:lnTo>
                    <a:pt x="2603375" y="73585"/>
                  </a:lnTo>
                  <a:lnTo>
                    <a:pt x="2593586" y="36758"/>
                  </a:lnTo>
                  <a:close/>
                </a:path>
                <a:path w="2708909" h="761364">
                  <a:moveTo>
                    <a:pt x="2702142" y="31876"/>
                  </a:moveTo>
                  <a:lnTo>
                    <a:pt x="2612008" y="31876"/>
                  </a:lnTo>
                  <a:lnTo>
                    <a:pt x="2621788" y="68706"/>
                  </a:lnTo>
                  <a:lnTo>
                    <a:pt x="2603375" y="73585"/>
                  </a:lnTo>
                  <a:lnTo>
                    <a:pt x="2613152" y="110362"/>
                  </a:lnTo>
                  <a:lnTo>
                    <a:pt x="2702142" y="31876"/>
                  </a:lnTo>
                  <a:close/>
                </a:path>
                <a:path w="2708909" h="761364">
                  <a:moveTo>
                    <a:pt x="2612008" y="31876"/>
                  </a:moveTo>
                  <a:lnTo>
                    <a:pt x="2593586" y="36758"/>
                  </a:lnTo>
                  <a:lnTo>
                    <a:pt x="2603375" y="73585"/>
                  </a:lnTo>
                  <a:lnTo>
                    <a:pt x="2621788" y="68706"/>
                  </a:lnTo>
                  <a:lnTo>
                    <a:pt x="2612008" y="31876"/>
                  </a:lnTo>
                  <a:close/>
                </a:path>
                <a:path w="2708909" h="761364">
                  <a:moveTo>
                    <a:pt x="2583815" y="0"/>
                  </a:moveTo>
                  <a:lnTo>
                    <a:pt x="2593586" y="36758"/>
                  </a:lnTo>
                  <a:lnTo>
                    <a:pt x="2612008" y="31876"/>
                  </a:lnTo>
                  <a:lnTo>
                    <a:pt x="2702142" y="31876"/>
                  </a:lnTo>
                  <a:lnTo>
                    <a:pt x="2708909" y="25907"/>
                  </a:lnTo>
                  <a:lnTo>
                    <a:pt x="2583815" y="0"/>
                  </a:lnTo>
                  <a:close/>
                </a:path>
              </a:pathLst>
            </a:custGeom>
            <a:solidFill>
              <a:srgbClr val="000000"/>
            </a:solidFill>
          </p:spPr>
          <p:txBody>
            <a:bodyPr wrap="square" lIns="0" tIns="0" rIns="0" bIns="0" rtlCol="0"/>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5811" y="372184"/>
            <a:ext cx="9138920" cy="878840"/>
          </a:xfrm>
          <a:prstGeom prst="rect">
            <a:avLst/>
          </a:prstGeom>
        </p:spPr>
        <p:txBody>
          <a:bodyPr vert="horz" wrap="square" lIns="0" tIns="12065" rIns="0" bIns="0" rtlCol="0">
            <a:spAutoFit/>
          </a:bodyPr>
          <a:lstStyle/>
          <a:p>
            <a:pPr marL="1581150" marR="5080" indent="-1569085">
              <a:lnSpc>
                <a:spcPct val="100000"/>
              </a:lnSpc>
              <a:spcBef>
                <a:spcPts val="95"/>
              </a:spcBef>
            </a:pPr>
            <a:r>
              <a:rPr sz="2800" spc="-40" dirty="0">
                <a:latin typeface="BIZ UDPゴシック" panose="020B0400000000000000" pitchFamily="50" charset="-128"/>
                <a:ea typeface="BIZ UDPゴシック" panose="020B0400000000000000" pitchFamily="50" charset="-128"/>
              </a:rPr>
              <a:t>障害者総合支援法に基づく指定障害福祉サービス事業者の人員、 設備及び運営に関する基準</a:t>
            </a:r>
            <a:r>
              <a:rPr sz="2800" spc="-25" dirty="0">
                <a:latin typeface="BIZ UDPゴシック" panose="020B0400000000000000" pitchFamily="50" charset="-128"/>
                <a:ea typeface="BIZ UDPゴシック" panose="020B0400000000000000" pitchFamily="50" charset="-128"/>
              </a:rPr>
              <a:t>（</a:t>
            </a:r>
            <a:r>
              <a:rPr sz="2800" spc="-40" dirty="0">
                <a:latin typeface="BIZ UDPゴシック" panose="020B0400000000000000" pitchFamily="50" charset="-128"/>
                <a:ea typeface="BIZ UDPゴシック" panose="020B0400000000000000" pitchFamily="50" charset="-128"/>
              </a:rPr>
              <a:t>抄</a:t>
            </a:r>
            <a:r>
              <a:rPr sz="2800" spc="-50" dirty="0">
                <a:latin typeface="BIZ UDPゴシック" panose="020B0400000000000000" pitchFamily="50" charset="-128"/>
                <a:ea typeface="BIZ UDPゴシック" panose="020B0400000000000000" pitchFamily="50" charset="-128"/>
              </a:rPr>
              <a:t>）</a:t>
            </a:r>
            <a:endParaRPr sz="2800" dirty="0">
              <a:latin typeface="BIZ UDPゴシック" panose="020B0400000000000000" pitchFamily="50" charset="-128"/>
              <a:ea typeface="BIZ UDPゴシック" panose="020B0400000000000000" pitchFamily="50" charset="-128"/>
            </a:endParaRPr>
          </a:p>
        </p:txBody>
      </p:sp>
      <p:sp>
        <p:nvSpPr>
          <p:cNvPr id="3" name="object 3"/>
          <p:cNvSpPr txBox="1"/>
          <p:nvPr/>
        </p:nvSpPr>
        <p:spPr>
          <a:xfrm>
            <a:off x="336804" y="2260092"/>
            <a:ext cx="11036935" cy="708660"/>
          </a:xfrm>
          <a:prstGeom prst="rect">
            <a:avLst/>
          </a:prstGeom>
          <a:solidFill>
            <a:srgbClr val="D9D9D9"/>
          </a:solidFill>
        </p:spPr>
        <p:txBody>
          <a:bodyPr vert="horz" wrap="square" lIns="0" tIns="60960" rIns="0" bIns="0" rtlCol="0">
            <a:spAutoFit/>
          </a:bodyPr>
          <a:lstStyle/>
          <a:p>
            <a:pPr marL="90805" marR="80645">
              <a:lnSpc>
                <a:spcPct val="100000"/>
              </a:lnSpc>
              <a:spcBef>
                <a:spcPts val="480"/>
              </a:spcBef>
              <a:tabLst>
                <a:tab pos="10306685" algn="l"/>
              </a:tabLst>
            </a:pPr>
            <a:r>
              <a:rPr sz="2000" dirty="0">
                <a:latin typeface="BIZ UDPゴシック"/>
                <a:cs typeface="BIZ UDPゴシック"/>
              </a:rPr>
              <a:t>指定療養介護事業所の管理者は、サービス管理責任者に指定療養介護に係る個別支援計</a:t>
            </a:r>
            <a:r>
              <a:rPr sz="2000" spc="-50" dirty="0">
                <a:latin typeface="BIZ UDPゴシック"/>
                <a:cs typeface="BIZ UDPゴシック"/>
              </a:rPr>
              <a:t>画</a:t>
            </a:r>
            <a:r>
              <a:rPr sz="2000" dirty="0">
                <a:latin typeface="BIZ UDPゴシック"/>
                <a:cs typeface="BIZ UDPゴシック"/>
              </a:rPr>
              <a:t>	（以</a:t>
            </a:r>
            <a:r>
              <a:rPr sz="2000" spc="-50" dirty="0">
                <a:latin typeface="BIZ UDPゴシック"/>
                <a:cs typeface="BIZ UDPゴシック"/>
              </a:rPr>
              <a:t>下</a:t>
            </a:r>
            <a:r>
              <a:rPr sz="2000" dirty="0">
                <a:latin typeface="BIZ UDPゴシック"/>
                <a:cs typeface="BIZ UDPゴシック"/>
              </a:rPr>
              <a:t>こ</a:t>
            </a:r>
            <a:r>
              <a:rPr sz="2000" spc="-10" dirty="0">
                <a:latin typeface="BIZ UDPゴシック"/>
                <a:cs typeface="BIZ UDPゴシック"/>
              </a:rPr>
              <a:t>の章</a:t>
            </a:r>
            <a:r>
              <a:rPr sz="2000" dirty="0">
                <a:latin typeface="BIZ UDPゴシック"/>
                <a:cs typeface="BIZ UDPゴシック"/>
              </a:rPr>
              <a:t>にお</a:t>
            </a:r>
            <a:r>
              <a:rPr sz="2000" spc="-10" dirty="0">
                <a:latin typeface="BIZ UDPゴシック"/>
                <a:cs typeface="BIZ UDPゴシック"/>
              </a:rPr>
              <a:t>い</a:t>
            </a:r>
            <a:r>
              <a:rPr sz="2000" spc="-15" dirty="0">
                <a:latin typeface="BIZ UDPゴシック"/>
                <a:cs typeface="BIZ UDPゴシック"/>
              </a:rPr>
              <a:t>て</a:t>
            </a:r>
            <a:r>
              <a:rPr sz="2000" dirty="0">
                <a:latin typeface="BIZ UDPゴシック"/>
                <a:cs typeface="BIZ UDPゴシック"/>
              </a:rPr>
              <a:t>「</a:t>
            </a:r>
            <a:r>
              <a:rPr sz="2000" spc="-15" dirty="0">
                <a:latin typeface="BIZ UDPゴシック"/>
                <a:cs typeface="BIZ UDPゴシック"/>
              </a:rPr>
              <a:t>療</a:t>
            </a:r>
            <a:r>
              <a:rPr sz="2000" dirty="0">
                <a:latin typeface="BIZ UDPゴシック"/>
                <a:cs typeface="BIZ UDPゴシック"/>
              </a:rPr>
              <a:t>養介</a:t>
            </a:r>
            <a:r>
              <a:rPr sz="2000" spc="-15" dirty="0">
                <a:latin typeface="BIZ UDPゴシック"/>
                <a:cs typeface="BIZ UDPゴシック"/>
              </a:rPr>
              <a:t>護</a:t>
            </a:r>
            <a:r>
              <a:rPr sz="2000" dirty="0">
                <a:latin typeface="BIZ UDPゴシック"/>
                <a:cs typeface="BIZ UDPゴシック"/>
              </a:rPr>
              <a:t>計画</a:t>
            </a:r>
            <a:r>
              <a:rPr sz="2000" spc="-10" dirty="0">
                <a:latin typeface="BIZ UDPゴシック"/>
                <a:cs typeface="BIZ UDPゴシック"/>
              </a:rPr>
              <a:t>」</a:t>
            </a:r>
            <a:r>
              <a:rPr sz="2000" spc="-15" dirty="0">
                <a:latin typeface="BIZ UDPゴシック"/>
                <a:cs typeface="BIZ UDPゴシック"/>
              </a:rPr>
              <a:t>と</a:t>
            </a:r>
            <a:r>
              <a:rPr sz="2000" spc="-10" dirty="0">
                <a:latin typeface="BIZ UDPゴシック"/>
                <a:cs typeface="BIZ UDPゴシック"/>
              </a:rPr>
              <a:t>い</a:t>
            </a:r>
            <a:r>
              <a:rPr sz="2000" dirty="0">
                <a:latin typeface="BIZ UDPゴシック"/>
                <a:cs typeface="BIZ UDPゴシック"/>
              </a:rPr>
              <a:t>う</a:t>
            </a:r>
            <a:r>
              <a:rPr sz="2000" spc="-10" dirty="0">
                <a:latin typeface="BIZ UDPゴシック"/>
                <a:cs typeface="BIZ UDPゴシック"/>
              </a:rPr>
              <a:t>）</a:t>
            </a:r>
            <a:r>
              <a:rPr sz="2000" dirty="0">
                <a:latin typeface="BIZ UDPゴシック"/>
                <a:cs typeface="BIZ UDPゴシック"/>
              </a:rPr>
              <a:t>の作成に関す</a:t>
            </a:r>
            <a:r>
              <a:rPr sz="2000" spc="-10" dirty="0">
                <a:latin typeface="BIZ UDPゴシック"/>
                <a:cs typeface="BIZ UDPゴシック"/>
              </a:rPr>
              <a:t>る</a:t>
            </a:r>
            <a:r>
              <a:rPr sz="2000" dirty="0">
                <a:latin typeface="BIZ UDPゴシック"/>
                <a:cs typeface="BIZ UDPゴシック"/>
              </a:rPr>
              <a:t>業務を担</a:t>
            </a:r>
            <a:r>
              <a:rPr sz="2000" spc="-10" dirty="0">
                <a:latin typeface="BIZ UDPゴシック"/>
                <a:cs typeface="BIZ UDPゴシック"/>
              </a:rPr>
              <a:t>当</a:t>
            </a:r>
            <a:r>
              <a:rPr sz="2000" dirty="0">
                <a:latin typeface="BIZ UDPゴシック"/>
                <a:cs typeface="BIZ UDPゴシック"/>
              </a:rPr>
              <a:t>さ</a:t>
            </a:r>
            <a:r>
              <a:rPr sz="2000" spc="-15" dirty="0">
                <a:latin typeface="BIZ UDPゴシック"/>
                <a:cs typeface="BIZ UDPゴシック"/>
              </a:rPr>
              <a:t>せ</a:t>
            </a:r>
            <a:r>
              <a:rPr sz="2000" dirty="0">
                <a:latin typeface="BIZ UDPゴシック"/>
                <a:cs typeface="BIZ UDPゴシック"/>
              </a:rPr>
              <a:t>るもの</a:t>
            </a:r>
            <a:r>
              <a:rPr sz="2000" spc="-10" dirty="0">
                <a:latin typeface="BIZ UDPゴシック"/>
                <a:cs typeface="BIZ UDPゴシック"/>
              </a:rPr>
              <a:t>と</a:t>
            </a:r>
            <a:r>
              <a:rPr sz="2000" dirty="0">
                <a:latin typeface="BIZ UDPゴシック"/>
                <a:cs typeface="BIZ UDPゴシック"/>
              </a:rPr>
              <a:t>す</a:t>
            </a:r>
            <a:r>
              <a:rPr sz="2000" spc="-50" dirty="0">
                <a:latin typeface="BIZ UDPゴシック"/>
                <a:cs typeface="BIZ UDPゴシック"/>
              </a:rPr>
              <a:t>る。</a:t>
            </a:r>
            <a:endParaRPr sz="2000">
              <a:latin typeface="BIZ UDPゴシック"/>
              <a:cs typeface="BIZ UDPゴシック"/>
            </a:endParaRPr>
          </a:p>
        </p:txBody>
      </p:sp>
      <p:sp>
        <p:nvSpPr>
          <p:cNvPr id="4" name="object 4"/>
          <p:cNvSpPr txBox="1"/>
          <p:nvPr/>
        </p:nvSpPr>
        <p:spPr>
          <a:xfrm>
            <a:off x="1394205" y="3179140"/>
            <a:ext cx="8177530" cy="575310"/>
          </a:xfrm>
          <a:prstGeom prst="rect">
            <a:avLst/>
          </a:prstGeom>
        </p:spPr>
        <p:txBody>
          <a:bodyPr vert="horz" wrap="square" lIns="0" tIns="12700" rIns="0" bIns="0" rtlCol="0">
            <a:spAutoFit/>
          </a:bodyPr>
          <a:lstStyle/>
          <a:p>
            <a:pPr marL="12700">
              <a:lnSpc>
                <a:spcPct val="100000"/>
              </a:lnSpc>
              <a:spcBef>
                <a:spcPts val="100"/>
              </a:spcBef>
            </a:pPr>
            <a:r>
              <a:rPr sz="1800" spc="-30" dirty="0">
                <a:latin typeface="BIZ UDPゴシック"/>
                <a:cs typeface="BIZ UDPゴシック"/>
              </a:rPr>
              <a:t>２  サービス管理責任者は、療養介護計画の作成に当たっては、適切な方法により、</a:t>
            </a:r>
            <a:endParaRPr sz="1800">
              <a:latin typeface="BIZ UDPゴシック"/>
              <a:cs typeface="BIZ UDPゴシック"/>
            </a:endParaRPr>
          </a:p>
          <a:p>
            <a:pPr marL="12700">
              <a:lnSpc>
                <a:spcPct val="100000"/>
              </a:lnSpc>
              <a:spcBef>
                <a:spcPts val="5"/>
              </a:spcBef>
            </a:pPr>
            <a:r>
              <a:rPr sz="1800" spc="-5" dirty="0">
                <a:latin typeface="BIZ UDPゴシック"/>
                <a:cs typeface="BIZ UDPゴシック"/>
              </a:rPr>
              <a:t>利用者について、その有する能力、その置かれている環境及び日常生活全般の状</a:t>
            </a:r>
            <a:endParaRPr sz="1800">
              <a:latin typeface="BIZ UDPゴシック"/>
              <a:cs typeface="BIZ UDPゴシック"/>
            </a:endParaRPr>
          </a:p>
        </p:txBody>
      </p:sp>
      <p:sp>
        <p:nvSpPr>
          <p:cNvPr id="5" name="object 5"/>
          <p:cNvSpPr txBox="1"/>
          <p:nvPr/>
        </p:nvSpPr>
        <p:spPr>
          <a:xfrm>
            <a:off x="1394205" y="3728466"/>
            <a:ext cx="2053589"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BIZ UDPゴシック"/>
                <a:cs typeface="BIZ UDPゴシック"/>
              </a:rPr>
              <a:t>況等の評価を通じて</a:t>
            </a:r>
            <a:endParaRPr sz="1800">
              <a:latin typeface="BIZ UDPゴシック"/>
              <a:cs typeface="BIZ UDPゴシック"/>
            </a:endParaRPr>
          </a:p>
        </p:txBody>
      </p:sp>
      <p:sp>
        <p:nvSpPr>
          <p:cNvPr id="6" name="object 6"/>
          <p:cNvSpPr txBox="1"/>
          <p:nvPr/>
        </p:nvSpPr>
        <p:spPr>
          <a:xfrm>
            <a:off x="3433826" y="3773678"/>
            <a:ext cx="5986780" cy="228600"/>
          </a:xfrm>
          <a:prstGeom prst="rect">
            <a:avLst/>
          </a:prstGeom>
          <a:solidFill>
            <a:srgbClr val="FFFF00"/>
          </a:solidFill>
        </p:spPr>
        <p:txBody>
          <a:bodyPr vert="horz" wrap="square" lIns="0" tIns="0" rIns="0" bIns="0" rtlCol="0">
            <a:spAutoFit/>
          </a:bodyPr>
          <a:lstStyle/>
          <a:p>
            <a:pPr>
              <a:lnSpc>
                <a:spcPts val="1800"/>
              </a:lnSpc>
            </a:pPr>
            <a:r>
              <a:rPr sz="1800" spc="-15" dirty="0">
                <a:latin typeface="BIZ UDPゴシック"/>
                <a:cs typeface="BIZ UDPゴシック"/>
              </a:rPr>
              <a:t>利用者の希望する生活や課題等の把握</a:t>
            </a:r>
            <a:r>
              <a:rPr sz="1800" dirty="0">
                <a:latin typeface="BIZ UDPゴシック"/>
                <a:cs typeface="BIZ UDPゴシック"/>
              </a:rPr>
              <a:t>（</a:t>
            </a:r>
            <a:r>
              <a:rPr sz="1800" spc="-20" dirty="0">
                <a:latin typeface="BIZ UDPゴシック"/>
                <a:cs typeface="BIZ UDPゴシック"/>
              </a:rPr>
              <a:t>以下この章において</a:t>
            </a:r>
            <a:endParaRPr sz="1800">
              <a:latin typeface="BIZ UDPゴシック"/>
              <a:cs typeface="BIZ UDPゴシック"/>
            </a:endParaRPr>
          </a:p>
        </p:txBody>
      </p:sp>
      <p:sp>
        <p:nvSpPr>
          <p:cNvPr id="7" name="object 7"/>
          <p:cNvSpPr txBox="1"/>
          <p:nvPr/>
        </p:nvSpPr>
        <p:spPr>
          <a:xfrm>
            <a:off x="1406905" y="4047997"/>
            <a:ext cx="8013700" cy="228600"/>
          </a:xfrm>
          <a:prstGeom prst="rect">
            <a:avLst/>
          </a:prstGeom>
          <a:solidFill>
            <a:srgbClr val="FFFF00"/>
          </a:solidFill>
        </p:spPr>
        <p:txBody>
          <a:bodyPr vert="horz" wrap="square" lIns="0" tIns="0" rIns="0" bIns="0" rtlCol="0">
            <a:spAutoFit/>
          </a:bodyPr>
          <a:lstStyle/>
          <a:p>
            <a:pPr>
              <a:lnSpc>
                <a:spcPts val="1800"/>
              </a:lnSpc>
            </a:pPr>
            <a:r>
              <a:rPr sz="1800" dirty="0">
                <a:latin typeface="BIZ UDPゴシック"/>
                <a:cs typeface="BIZ UDPゴシック"/>
              </a:rPr>
              <a:t>「アセスメント」という。）</a:t>
            </a:r>
            <a:r>
              <a:rPr sz="1800" spc="-5" dirty="0">
                <a:latin typeface="BIZ UDPゴシック"/>
                <a:cs typeface="BIZ UDPゴシック"/>
              </a:rPr>
              <a:t>を行い、利用者が自立した日常生活を営むことができる</a:t>
            </a:r>
            <a:endParaRPr sz="1800">
              <a:latin typeface="BIZ UDPゴシック"/>
              <a:cs typeface="BIZ UDPゴシック"/>
            </a:endParaRPr>
          </a:p>
        </p:txBody>
      </p:sp>
      <p:sp>
        <p:nvSpPr>
          <p:cNvPr id="8" name="object 8"/>
          <p:cNvSpPr txBox="1"/>
          <p:nvPr/>
        </p:nvSpPr>
        <p:spPr>
          <a:xfrm>
            <a:off x="1406905" y="4322317"/>
            <a:ext cx="4521200" cy="228600"/>
          </a:xfrm>
          <a:prstGeom prst="rect">
            <a:avLst/>
          </a:prstGeom>
          <a:solidFill>
            <a:srgbClr val="FFFF00"/>
          </a:solidFill>
        </p:spPr>
        <p:txBody>
          <a:bodyPr vert="horz" wrap="square" lIns="0" tIns="0" rIns="0" bIns="0" rtlCol="0">
            <a:spAutoFit/>
          </a:bodyPr>
          <a:lstStyle/>
          <a:p>
            <a:pPr>
              <a:lnSpc>
                <a:spcPts val="1800"/>
              </a:lnSpc>
            </a:pPr>
            <a:r>
              <a:rPr sz="1800" spc="-15" dirty="0">
                <a:latin typeface="BIZ UDPゴシック"/>
                <a:cs typeface="BIZ UDPゴシック"/>
              </a:rPr>
              <a:t>ように支援する上での適切な支援内容の検討</a:t>
            </a:r>
            <a:endParaRPr sz="1800">
              <a:latin typeface="BIZ UDPゴシック"/>
              <a:cs typeface="BIZ UDPゴシック"/>
            </a:endParaRPr>
          </a:p>
        </p:txBody>
      </p:sp>
      <p:sp>
        <p:nvSpPr>
          <p:cNvPr id="9" name="object 9"/>
          <p:cNvSpPr txBox="1"/>
          <p:nvPr/>
        </p:nvSpPr>
        <p:spPr>
          <a:xfrm>
            <a:off x="5903214" y="4277105"/>
            <a:ext cx="2435225"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BIZ UDPゴシック"/>
                <a:cs typeface="BIZ UDPゴシック"/>
              </a:rPr>
              <a:t>をしなければ ならない。</a:t>
            </a:r>
            <a:endParaRPr sz="1800">
              <a:latin typeface="BIZ UDPゴシック"/>
              <a:cs typeface="BIZ UDPゴシック"/>
            </a:endParaRPr>
          </a:p>
        </p:txBody>
      </p:sp>
      <p:sp>
        <p:nvSpPr>
          <p:cNvPr id="10" name="object 10"/>
          <p:cNvSpPr txBox="1"/>
          <p:nvPr/>
        </p:nvSpPr>
        <p:spPr>
          <a:xfrm>
            <a:off x="1394205" y="4826000"/>
            <a:ext cx="8043545" cy="848360"/>
          </a:xfrm>
          <a:prstGeom prst="rect">
            <a:avLst/>
          </a:prstGeom>
        </p:spPr>
        <p:txBody>
          <a:bodyPr vert="horz" wrap="square" lIns="0" tIns="12700" rIns="0" bIns="0" rtlCol="0">
            <a:spAutoFit/>
          </a:bodyPr>
          <a:lstStyle/>
          <a:p>
            <a:pPr marL="12700" marR="5080" algn="just">
              <a:lnSpc>
                <a:spcPct val="100000"/>
              </a:lnSpc>
              <a:spcBef>
                <a:spcPts val="100"/>
              </a:spcBef>
            </a:pPr>
            <a:r>
              <a:rPr sz="1800" spc="-20" dirty="0">
                <a:latin typeface="BIZ UDPゴシック"/>
                <a:cs typeface="BIZ UDPゴシック"/>
              </a:rPr>
              <a:t>３ アセスメントに当たっては、利用者に面接して行わなければならない。この場合</a:t>
            </a:r>
            <a:r>
              <a:rPr sz="1800" spc="-5" dirty="0">
                <a:latin typeface="BIZ UDPゴシック"/>
                <a:cs typeface="BIZ UDPゴシック"/>
              </a:rPr>
              <a:t>において、サービス管理責任者は、面接の趣旨を利用者に対して十分に説明し、</a:t>
            </a:r>
            <a:r>
              <a:rPr sz="1800" spc="-10" dirty="0">
                <a:latin typeface="BIZ UDPゴシック"/>
                <a:cs typeface="BIZ UDPゴシック"/>
              </a:rPr>
              <a:t>理解を得なければならない。</a:t>
            </a:r>
            <a:endParaRPr sz="1800" dirty="0">
              <a:latin typeface="BIZ UDPゴシック"/>
              <a:cs typeface="BIZ UDPゴシック"/>
            </a:endParaRPr>
          </a:p>
        </p:txBody>
      </p:sp>
      <p:sp>
        <p:nvSpPr>
          <p:cNvPr id="11" name="object 11"/>
          <p:cNvSpPr txBox="1"/>
          <p:nvPr/>
        </p:nvSpPr>
        <p:spPr>
          <a:xfrm>
            <a:off x="415544" y="1407667"/>
            <a:ext cx="7404734" cy="719455"/>
          </a:xfrm>
          <a:prstGeom prst="rect">
            <a:avLst/>
          </a:prstGeom>
        </p:spPr>
        <p:txBody>
          <a:bodyPr vert="horz" wrap="square" lIns="0" tIns="12065" rIns="0" bIns="0" rtlCol="0">
            <a:spAutoFit/>
          </a:bodyPr>
          <a:lstStyle/>
          <a:p>
            <a:pPr marL="3485515">
              <a:lnSpc>
                <a:spcPts val="3210"/>
              </a:lnSpc>
              <a:spcBef>
                <a:spcPts val="95"/>
              </a:spcBef>
            </a:pPr>
            <a:r>
              <a:rPr sz="2800" spc="-20" dirty="0">
                <a:latin typeface="BIZ UDPゴシック"/>
                <a:cs typeface="BIZ UDPゴシック"/>
              </a:rPr>
              <a:t>（</a:t>
            </a:r>
            <a:r>
              <a:rPr sz="2800" spc="-35" dirty="0">
                <a:latin typeface="BIZ UDPゴシック"/>
                <a:cs typeface="BIZ UDPゴシック"/>
              </a:rPr>
              <a:t>療養介護計画の作成等</a:t>
            </a:r>
            <a:r>
              <a:rPr sz="2800" spc="-50" dirty="0">
                <a:latin typeface="BIZ UDPゴシック"/>
                <a:cs typeface="BIZ UDPゴシック"/>
              </a:rPr>
              <a:t>）</a:t>
            </a:r>
            <a:endParaRPr sz="2800">
              <a:latin typeface="BIZ UDPゴシック"/>
              <a:cs typeface="BIZ UDPゴシック"/>
            </a:endParaRPr>
          </a:p>
          <a:p>
            <a:pPr marL="12700">
              <a:lnSpc>
                <a:spcPts val="2250"/>
              </a:lnSpc>
            </a:pPr>
            <a:r>
              <a:rPr sz="2000" b="1" dirty="0">
                <a:latin typeface="BIZ UDPゴシック"/>
                <a:cs typeface="BIZ UDPゴシック"/>
              </a:rPr>
              <a:t>第</a:t>
            </a:r>
            <a:r>
              <a:rPr sz="2000" b="1" spc="-10" dirty="0">
                <a:latin typeface="BIZ UDPゴシック"/>
                <a:cs typeface="BIZ UDPゴシック"/>
              </a:rPr>
              <a:t>58</a:t>
            </a:r>
            <a:r>
              <a:rPr sz="2000" b="1" spc="-50" dirty="0">
                <a:latin typeface="BIZ UDPゴシック"/>
                <a:cs typeface="BIZ UDPゴシック"/>
              </a:rPr>
              <a:t>条</a:t>
            </a:r>
            <a:endParaRPr sz="2000">
              <a:latin typeface="BIZ UDPゴシック"/>
              <a:cs typeface="BIZ UDPゴシック"/>
            </a:endParaRPr>
          </a:p>
        </p:txBody>
      </p:sp>
      <p:sp>
        <p:nvSpPr>
          <p:cNvPr id="12" name="object 12"/>
          <p:cNvSpPr txBox="1"/>
          <p:nvPr/>
        </p:nvSpPr>
        <p:spPr>
          <a:xfrm>
            <a:off x="2813685" y="5976010"/>
            <a:ext cx="5201285" cy="574675"/>
          </a:xfrm>
          <a:prstGeom prst="rect">
            <a:avLst/>
          </a:prstGeom>
        </p:spPr>
        <p:txBody>
          <a:bodyPr vert="horz" wrap="square" lIns="0" tIns="12700" rIns="0" bIns="0" rtlCol="0">
            <a:spAutoFit/>
          </a:bodyPr>
          <a:lstStyle/>
          <a:p>
            <a:pPr marL="12700">
              <a:lnSpc>
                <a:spcPct val="100000"/>
              </a:lnSpc>
              <a:spcBef>
                <a:spcPts val="100"/>
              </a:spcBef>
            </a:pPr>
            <a:r>
              <a:rPr sz="3600" spc="-15" dirty="0">
                <a:latin typeface="BIZ UDPゴシック"/>
                <a:cs typeface="BIZ UDPゴシック"/>
              </a:rPr>
              <a:t>適切なアセスメントの実施</a:t>
            </a:r>
            <a:endParaRPr sz="3600" dirty="0">
              <a:latin typeface="BIZ UDPゴシック"/>
              <a:cs typeface="BIZ UDPゴシック"/>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878840" y="836712"/>
            <a:ext cx="10434320" cy="3802579"/>
          </a:xfrm>
          <a:prstGeom prst="rect">
            <a:avLst/>
          </a:prstGeom>
        </p:spPr>
        <p:txBody>
          <a:bodyPr vert="horz" wrap="square" lIns="0" tIns="12065" rIns="0" bIns="0" rtlCol="0">
            <a:spAutoFit/>
          </a:bodyPr>
          <a:lstStyle/>
          <a:p>
            <a:pPr marR="5080" algn="just">
              <a:lnSpc>
                <a:spcPct val="150000"/>
              </a:lnSpc>
            </a:pPr>
            <a:r>
              <a:rPr sz="2400" spc="-5" dirty="0">
                <a:latin typeface="BIZ UDPゴシック" panose="020B0400000000000000" pitchFamily="50" charset="-128"/>
                <a:ea typeface="BIZ UDPゴシック" panose="020B0400000000000000" pitchFamily="50" charset="-128"/>
              </a:rPr>
              <a:t>４ サービス管理責任者は、アセスメント及び支援内容の検討結果に基づき、利</a:t>
            </a:r>
            <a:r>
              <a:rPr sz="2400" spc="-10" dirty="0">
                <a:latin typeface="BIZ UDPゴシック" panose="020B0400000000000000" pitchFamily="50" charset="-128"/>
                <a:ea typeface="BIZ UDPゴシック" panose="020B0400000000000000" pitchFamily="50" charset="-128"/>
              </a:rPr>
              <a:t>用者及びその家族の生活に対する意向、総合的な支援の方針、生活全般の質を</a:t>
            </a:r>
            <a:r>
              <a:rPr sz="2400" spc="-5" dirty="0">
                <a:latin typeface="BIZ UDPゴシック" panose="020B0400000000000000" pitchFamily="50" charset="-128"/>
                <a:ea typeface="BIZ UDPゴシック" panose="020B0400000000000000" pitchFamily="50" charset="-128"/>
              </a:rPr>
              <a:t>向上させるための課題、指定療養介護の目標及びその達成時期、指定療養介護</a:t>
            </a:r>
            <a:br>
              <a:rPr lang="ja-JP" altLang="en-US" sz="2400" spc="-5" dirty="0">
                <a:latin typeface="BIZ UDPゴシック" panose="020B0400000000000000" pitchFamily="50" charset="-128"/>
                <a:ea typeface="BIZ UDPゴシック" panose="020B0400000000000000" pitchFamily="50" charset="-128"/>
              </a:rPr>
            </a:br>
            <a:r>
              <a:rPr lang="ja-JP" altLang="en-US" sz="2400" spc="-5" dirty="0">
                <a:latin typeface="BIZ UDPゴシック" panose="020B0400000000000000" pitchFamily="50" charset="-128"/>
                <a:ea typeface="BIZ UDPゴシック" panose="020B0400000000000000" pitchFamily="50" charset="-128"/>
                <a:cs typeface="BIZ UDPゴシック"/>
              </a:rPr>
              <a:t>を提供する上での留意事項等を記載した療養介護計画の原案を作成しなければならない。この場合において、当該指定療養介護事業所が提供する指定療養</a:t>
            </a:r>
            <a:br>
              <a:rPr lang="ja-JP" altLang="en-US" sz="2400" spc="-5" dirty="0">
                <a:latin typeface="BIZ UDPゴシック" panose="020B0400000000000000" pitchFamily="50" charset="-128"/>
                <a:ea typeface="BIZ UDPゴシック" panose="020B0400000000000000" pitchFamily="50" charset="-128"/>
                <a:cs typeface="BIZ UDPゴシック"/>
              </a:rPr>
            </a:br>
            <a:r>
              <a:rPr lang="ja-JP" altLang="en-US" sz="2400" spc="-5" dirty="0">
                <a:highlight>
                  <a:srgbClr val="FFFF00"/>
                </a:highlight>
                <a:latin typeface="BIZ UDPゴシック" panose="020B0400000000000000" pitchFamily="50" charset="-128"/>
                <a:ea typeface="BIZ UDPゴシック" panose="020B0400000000000000" pitchFamily="50" charset="-128"/>
                <a:cs typeface="BIZ UDPゴシック"/>
              </a:rPr>
              <a:t>介護以外の保健医療サービス又はその他の福祉サービス等との連携を含めて</a:t>
            </a:r>
            <a:br>
              <a:rPr lang="ja-JP" altLang="en-US" sz="2400" spc="-5" dirty="0">
                <a:highlight>
                  <a:srgbClr val="FFFF00"/>
                </a:highlight>
                <a:latin typeface="BIZ UDPゴシック" panose="020B0400000000000000" pitchFamily="50" charset="-128"/>
                <a:ea typeface="BIZ UDPゴシック" panose="020B0400000000000000" pitchFamily="50" charset="-128"/>
                <a:cs typeface="BIZ UDPゴシック"/>
              </a:rPr>
            </a:br>
            <a:r>
              <a:rPr lang="ja-JP" altLang="en-US" sz="2400" spc="-15" dirty="0">
                <a:highlight>
                  <a:srgbClr val="FFFF00"/>
                </a:highlight>
                <a:latin typeface="BIZ UDPゴシック" panose="020B0400000000000000" pitchFamily="50" charset="-128"/>
                <a:ea typeface="BIZ UDPゴシック" panose="020B0400000000000000" pitchFamily="50" charset="-128"/>
                <a:cs typeface="BIZ UDPゴシック"/>
              </a:rPr>
              <a:t>療養介護計画の原案に位置付けるよう努めなければならない。</a:t>
            </a:r>
            <a:endParaRPr sz="2400" dirty="0">
              <a:latin typeface="BIZ UDPゴシック" panose="020B0400000000000000" pitchFamily="50" charset="-128"/>
              <a:ea typeface="BIZ UDPゴシック" panose="020B0400000000000000" pitchFamily="50" charset="-128"/>
            </a:endParaRPr>
          </a:p>
        </p:txBody>
      </p:sp>
      <p:sp>
        <p:nvSpPr>
          <p:cNvPr id="10" name="object 10"/>
          <p:cNvSpPr txBox="1"/>
          <p:nvPr/>
        </p:nvSpPr>
        <p:spPr>
          <a:xfrm>
            <a:off x="3292221" y="5132628"/>
            <a:ext cx="5608320" cy="635000"/>
          </a:xfrm>
          <a:prstGeom prst="rect">
            <a:avLst/>
          </a:prstGeom>
        </p:spPr>
        <p:txBody>
          <a:bodyPr vert="horz" wrap="square" lIns="0" tIns="12065" rIns="0" bIns="0" rtlCol="0">
            <a:spAutoFit/>
          </a:bodyPr>
          <a:lstStyle/>
          <a:p>
            <a:pPr marL="12700">
              <a:lnSpc>
                <a:spcPct val="100000"/>
              </a:lnSpc>
              <a:spcBef>
                <a:spcPts val="95"/>
              </a:spcBef>
            </a:pPr>
            <a:r>
              <a:rPr sz="4000" spc="-45" dirty="0">
                <a:latin typeface="BIZ UDPゴシック"/>
                <a:cs typeface="BIZ UDPゴシック"/>
              </a:rPr>
              <a:t>個別支援計画原案の作成</a:t>
            </a:r>
            <a:endParaRPr sz="4000" dirty="0">
              <a:latin typeface="BIZ UDPゴシック"/>
              <a:cs typeface="BIZ UDPゴシック"/>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60418" y="542162"/>
            <a:ext cx="6809740" cy="304800"/>
          </a:xfrm>
          <a:custGeom>
            <a:avLst/>
            <a:gdLst/>
            <a:ahLst/>
            <a:cxnLst/>
            <a:rect l="l" t="t" r="r" b="b"/>
            <a:pathLst>
              <a:path w="6809740" h="304800">
                <a:moveTo>
                  <a:pt x="6809232" y="0"/>
                </a:moveTo>
                <a:lnTo>
                  <a:pt x="4405884" y="0"/>
                </a:lnTo>
                <a:lnTo>
                  <a:pt x="4253484" y="0"/>
                </a:lnTo>
                <a:lnTo>
                  <a:pt x="0" y="0"/>
                </a:lnTo>
                <a:lnTo>
                  <a:pt x="0" y="304800"/>
                </a:lnTo>
                <a:lnTo>
                  <a:pt x="4253484" y="304800"/>
                </a:lnTo>
                <a:lnTo>
                  <a:pt x="4405884" y="304800"/>
                </a:lnTo>
                <a:lnTo>
                  <a:pt x="6809232" y="304800"/>
                </a:lnTo>
                <a:lnTo>
                  <a:pt x="6809232" y="0"/>
                </a:lnTo>
                <a:close/>
              </a:path>
            </a:pathLst>
          </a:custGeom>
          <a:solidFill>
            <a:srgbClr val="FFFF00"/>
          </a:solidFill>
        </p:spPr>
        <p:txBody>
          <a:bodyPr wrap="square" lIns="0" tIns="0" rIns="0" bIns="0" rtlCol="0"/>
          <a:lstStyle/>
          <a:p>
            <a:endParaRPr/>
          </a:p>
        </p:txBody>
      </p:sp>
      <p:sp>
        <p:nvSpPr>
          <p:cNvPr id="3" name="object 3"/>
          <p:cNvSpPr/>
          <p:nvPr/>
        </p:nvSpPr>
        <p:spPr>
          <a:xfrm>
            <a:off x="797293" y="981074"/>
            <a:ext cx="9886315" cy="304800"/>
          </a:xfrm>
          <a:custGeom>
            <a:avLst/>
            <a:gdLst/>
            <a:ahLst/>
            <a:cxnLst/>
            <a:rect l="l" t="t" r="r" b="b"/>
            <a:pathLst>
              <a:path w="9886315" h="304800">
                <a:moveTo>
                  <a:pt x="8383524" y="0"/>
                </a:moveTo>
                <a:lnTo>
                  <a:pt x="0" y="0"/>
                </a:lnTo>
                <a:lnTo>
                  <a:pt x="0" y="304800"/>
                </a:lnTo>
                <a:lnTo>
                  <a:pt x="8383524" y="304800"/>
                </a:lnTo>
                <a:lnTo>
                  <a:pt x="8383524" y="0"/>
                </a:lnTo>
                <a:close/>
              </a:path>
              <a:path w="9886315" h="304800">
                <a:moveTo>
                  <a:pt x="9886188" y="0"/>
                </a:moveTo>
                <a:lnTo>
                  <a:pt x="8718817" y="0"/>
                </a:lnTo>
                <a:lnTo>
                  <a:pt x="8566417" y="0"/>
                </a:lnTo>
                <a:lnTo>
                  <a:pt x="8383537" y="0"/>
                </a:lnTo>
                <a:lnTo>
                  <a:pt x="8383537" y="304800"/>
                </a:lnTo>
                <a:lnTo>
                  <a:pt x="8566417" y="304800"/>
                </a:lnTo>
                <a:lnTo>
                  <a:pt x="8718817" y="304800"/>
                </a:lnTo>
                <a:lnTo>
                  <a:pt x="9886188" y="304800"/>
                </a:lnTo>
                <a:lnTo>
                  <a:pt x="9886188" y="0"/>
                </a:lnTo>
                <a:close/>
              </a:path>
            </a:pathLst>
          </a:custGeom>
          <a:solidFill>
            <a:srgbClr val="FFFF00"/>
          </a:solidFill>
        </p:spPr>
        <p:txBody>
          <a:bodyPr wrap="square" lIns="0" tIns="0" rIns="0" bIns="0" rtlCol="0"/>
          <a:lstStyle/>
          <a:p>
            <a:endParaRPr/>
          </a:p>
        </p:txBody>
      </p:sp>
      <p:sp>
        <p:nvSpPr>
          <p:cNvPr id="4" name="object 4"/>
          <p:cNvSpPr/>
          <p:nvPr/>
        </p:nvSpPr>
        <p:spPr>
          <a:xfrm>
            <a:off x="9894061" y="3396234"/>
            <a:ext cx="1275715" cy="254635"/>
          </a:xfrm>
          <a:custGeom>
            <a:avLst/>
            <a:gdLst/>
            <a:ahLst/>
            <a:cxnLst/>
            <a:rect l="l" t="t" r="r" b="b"/>
            <a:pathLst>
              <a:path w="1275715" h="254635">
                <a:moveTo>
                  <a:pt x="1275588" y="0"/>
                </a:moveTo>
                <a:lnTo>
                  <a:pt x="0" y="0"/>
                </a:lnTo>
                <a:lnTo>
                  <a:pt x="0" y="254507"/>
                </a:lnTo>
                <a:lnTo>
                  <a:pt x="1275588" y="254507"/>
                </a:lnTo>
                <a:lnTo>
                  <a:pt x="1275588" y="0"/>
                </a:lnTo>
                <a:close/>
              </a:path>
            </a:pathLst>
          </a:custGeom>
          <a:solidFill>
            <a:srgbClr val="FFFF00"/>
          </a:solidFill>
        </p:spPr>
        <p:txBody>
          <a:bodyPr wrap="square" lIns="0" tIns="0" rIns="0" bIns="0" rtlCol="0"/>
          <a:lstStyle/>
          <a:p>
            <a:endParaRPr/>
          </a:p>
        </p:txBody>
      </p:sp>
      <p:sp>
        <p:nvSpPr>
          <p:cNvPr id="5" name="object 5"/>
          <p:cNvSpPr/>
          <p:nvPr/>
        </p:nvSpPr>
        <p:spPr>
          <a:xfrm>
            <a:off x="7374890" y="4493514"/>
            <a:ext cx="3794760" cy="254635"/>
          </a:xfrm>
          <a:custGeom>
            <a:avLst/>
            <a:gdLst/>
            <a:ahLst/>
            <a:cxnLst/>
            <a:rect l="l" t="t" r="r" b="b"/>
            <a:pathLst>
              <a:path w="3794759" h="254635">
                <a:moveTo>
                  <a:pt x="3794759" y="0"/>
                </a:moveTo>
                <a:lnTo>
                  <a:pt x="0" y="0"/>
                </a:lnTo>
                <a:lnTo>
                  <a:pt x="0" y="254507"/>
                </a:lnTo>
                <a:lnTo>
                  <a:pt x="3794759" y="254507"/>
                </a:lnTo>
                <a:lnTo>
                  <a:pt x="3794759" y="0"/>
                </a:lnTo>
                <a:close/>
              </a:path>
            </a:pathLst>
          </a:custGeom>
          <a:solidFill>
            <a:srgbClr val="FFFF00"/>
          </a:solidFill>
        </p:spPr>
        <p:txBody>
          <a:bodyPr wrap="square" lIns="0" tIns="0" rIns="0" bIns="0" rtlCol="0"/>
          <a:lstStyle/>
          <a:p>
            <a:endParaRPr/>
          </a:p>
        </p:txBody>
      </p:sp>
      <p:sp>
        <p:nvSpPr>
          <p:cNvPr id="6" name="object 6"/>
          <p:cNvSpPr txBox="1"/>
          <p:nvPr/>
        </p:nvSpPr>
        <p:spPr>
          <a:xfrm>
            <a:off x="784656" y="3347720"/>
            <a:ext cx="10401300" cy="330835"/>
          </a:xfrm>
          <a:prstGeom prst="rect">
            <a:avLst/>
          </a:prstGeom>
        </p:spPr>
        <p:txBody>
          <a:bodyPr vert="horz" wrap="square" lIns="0" tIns="13335" rIns="0" bIns="0" rtlCol="0">
            <a:spAutoFit/>
          </a:bodyPr>
          <a:lstStyle/>
          <a:p>
            <a:pPr marL="12700">
              <a:lnSpc>
                <a:spcPct val="100000"/>
              </a:lnSpc>
              <a:spcBef>
                <a:spcPts val="105"/>
              </a:spcBef>
              <a:tabLst>
                <a:tab pos="338455" algn="l"/>
              </a:tabLst>
            </a:pPr>
            <a:r>
              <a:rPr sz="2000" spc="-50" dirty="0">
                <a:latin typeface="BIZ UDPゴシック"/>
                <a:cs typeface="BIZ UDPゴシック"/>
              </a:rPr>
              <a:t>６</a:t>
            </a:r>
            <a:r>
              <a:rPr sz="2000" dirty="0">
                <a:latin typeface="BIZ UDPゴシック"/>
                <a:cs typeface="BIZ UDPゴシック"/>
              </a:rPr>
              <a:t>	</a:t>
            </a:r>
            <a:r>
              <a:rPr sz="2000" spc="-5" dirty="0">
                <a:latin typeface="BIZ UDPゴシック"/>
                <a:cs typeface="BIZ UDPゴシック"/>
              </a:rPr>
              <a:t>サービス管理責任者は、第四項に規定する療養介護計画の原案の内容について利用者又は</a:t>
            </a:r>
            <a:endParaRPr sz="2000">
              <a:latin typeface="BIZ UDPゴシック"/>
              <a:cs typeface="BIZ UDPゴシック"/>
            </a:endParaRPr>
          </a:p>
        </p:txBody>
      </p:sp>
      <p:sp>
        <p:nvSpPr>
          <p:cNvPr id="7" name="object 7"/>
          <p:cNvSpPr txBox="1"/>
          <p:nvPr/>
        </p:nvSpPr>
        <p:spPr>
          <a:xfrm>
            <a:off x="797293" y="3761994"/>
            <a:ext cx="8237855" cy="254635"/>
          </a:xfrm>
          <a:prstGeom prst="rect">
            <a:avLst/>
          </a:prstGeom>
          <a:solidFill>
            <a:srgbClr val="FFFF00"/>
          </a:solidFill>
        </p:spPr>
        <p:txBody>
          <a:bodyPr vert="horz" wrap="square" lIns="0" tIns="0" rIns="0" bIns="0" rtlCol="0">
            <a:spAutoFit/>
          </a:bodyPr>
          <a:lstStyle/>
          <a:p>
            <a:pPr>
              <a:lnSpc>
                <a:spcPts val="2005"/>
              </a:lnSpc>
            </a:pPr>
            <a:r>
              <a:rPr sz="2000" spc="-25" dirty="0">
                <a:latin typeface="BIZ UDPゴシック"/>
                <a:cs typeface="BIZ UDPゴシック"/>
              </a:rPr>
              <a:t>その家族に対して説明し、文書により利用者の同意を得なければならない。</a:t>
            </a:r>
            <a:endParaRPr sz="2000">
              <a:latin typeface="BIZ UDPゴシック"/>
              <a:cs typeface="BIZ UDPゴシック"/>
            </a:endParaRPr>
          </a:p>
        </p:txBody>
      </p:sp>
      <p:sp>
        <p:nvSpPr>
          <p:cNvPr id="8" name="object 8"/>
          <p:cNvSpPr txBox="1"/>
          <p:nvPr/>
        </p:nvSpPr>
        <p:spPr>
          <a:xfrm>
            <a:off x="784656" y="4445253"/>
            <a:ext cx="10401935" cy="330835"/>
          </a:xfrm>
          <a:prstGeom prst="rect">
            <a:avLst/>
          </a:prstGeom>
        </p:spPr>
        <p:txBody>
          <a:bodyPr vert="horz" wrap="square" lIns="0" tIns="12700" rIns="0" bIns="0" rtlCol="0">
            <a:spAutoFit/>
          </a:bodyPr>
          <a:lstStyle/>
          <a:p>
            <a:pPr marL="12700">
              <a:lnSpc>
                <a:spcPct val="100000"/>
              </a:lnSpc>
              <a:spcBef>
                <a:spcPts val="100"/>
              </a:spcBef>
            </a:pPr>
            <a:r>
              <a:rPr sz="2000" spc="-20" dirty="0">
                <a:latin typeface="BIZ UDPゴシック"/>
                <a:cs typeface="BIZ UDPゴシック"/>
              </a:rPr>
              <a:t>７ サービス管理責任者は、療養介護計画を作成した際には、当該療養介護計画を利用者に交付</a:t>
            </a:r>
            <a:endParaRPr sz="2000">
              <a:latin typeface="BIZ UDPゴシック"/>
              <a:cs typeface="BIZ UDPゴシック"/>
            </a:endParaRPr>
          </a:p>
        </p:txBody>
      </p:sp>
      <p:sp>
        <p:nvSpPr>
          <p:cNvPr id="9" name="object 9"/>
          <p:cNvSpPr txBox="1"/>
          <p:nvPr/>
        </p:nvSpPr>
        <p:spPr>
          <a:xfrm>
            <a:off x="797293" y="4859273"/>
            <a:ext cx="2366010" cy="254635"/>
          </a:xfrm>
          <a:prstGeom prst="rect">
            <a:avLst/>
          </a:prstGeom>
          <a:solidFill>
            <a:srgbClr val="FFFF00"/>
          </a:solidFill>
        </p:spPr>
        <p:txBody>
          <a:bodyPr vert="horz" wrap="square" lIns="0" tIns="0" rIns="0" bIns="0" rtlCol="0">
            <a:spAutoFit/>
          </a:bodyPr>
          <a:lstStyle/>
          <a:p>
            <a:pPr>
              <a:lnSpc>
                <a:spcPts val="2005"/>
              </a:lnSpc>
            </a:pPr>
            <a:r>
              <a:rPr sz="2000" spc="-5" dirty="0">
                <a:latin typeface="BIZ UDPゴシック"/>
                <a:cs typeface="BIZ UDPゴシック"/>
              </a:rPr>
              <a:t>しなければならない。</a:t>
            </a:r>
            <a:endParaRPr sz="2000">
              <a:latin typeface="BIZ UDPゴシック"/>
              <a:cs typeface="BIZ UDPゴシック"/>
            </a:endParaRPr>
          </a:p>
        </p:txBody>
      </p:sp>
      <p:sp>
        <p:nvSpPr>
          <p:cNvPr id="10" name="object 10"/>
          <p:cNvSpPr txBox="1"/>
          <p:nvPr/>
        </p:nvSpPr>
        <p:spPr>
          <a:xfrm>
            <a:off x="784656" y="411670"/>
            <a:ext cx="10401300" cy="2195830"/>
          </a:xfrm>
          <a:prstGeom prst="rect">
            <a:avLst/>
          </a:prstGeom>
        </p:spPr>
        <p:txBody>
          <a:bodyPr vert="horz" wrap="square" lIns="0" tIns="13335" rIns="0" bIns="0" rtlCol="0">
            <a:spAutoFit/>
          </a:bodyPr>
          <a:lstStyle/>
          <a:p>
            <a:pPr marL="12700" marR="5080" algn="just">
              <a:lnSpc>
                <a:spcPct val="120000"/>
              </a:lnSpc>
              <a:spcBef>
                <a:spcPts val="105"/>
              </a:spcBef>
            </a:pPr>
            <a:r>
              <a:rPr sz="2400" spc="-10" dirty="0">
                <a:latin typeface="BIZ UDPゴシック"/>
                <a:cs typeface="BIZ UDPゴシック"/>
              </a:rPr>
              <a:t>５ サービス管理責任者は、療養介護計画の作成に係る会議（</a:t>
            </a:r>
            <a:r>
              <a:rPr sz="2400" spc="-15" dirty="0">
                <a:latin typeface="BIZ UDPゴシック"/>
                <a:cs typeface="BIZ UDPゴシック"/>
              </a:rPr>
              <a:t>利用者に対する指</a:t>
            </a:r>
            <a:r>
              <a:rPr sz="2400" spc="-10" dirty="0">
                <a:latin typeface="BIZ UDPゴシック"/>
                <a:cs typeface="BIZ UDPゴシック"/>
              </a:rPr>
              <a:t>定療養介護の提供に当たる担当者等を招集して行う会議をいう。</a:t>
            </a:r>
            <a:r>
              <a:rPr sz="2400" dirty="0">
                <a:latin typeface="BIZ UDPゴシック"/>
                <a:cs typeface="BIZ UDPゴシック"/>
              </a:rPr>
              <a:t>）</a:t>
            </a:r>
            <a:r>
              <a:rPr sz="2400" spc="-20" dirty="0">
                <a:latin typeface="BIZ UDPゴシック"/>
                <a:cs typeface="BIZ UDPゴシック"/>
              </a:rPr>
              <a:t>を開催し、前項に規定する療養介護計画の原案の内容について意見を求めるものとする。</a:t>
            </a:r>
            <a:endParaRPr sz="2400">
              <a:latin typeface="BIZ UDPゴシック"/>
              <a:cs typeface="BIZ UDPゴシック"/>
            </a:endParaRPr>
          </a:p>
          <a:p>
            <a:pPr>
              <a:lnSpc>
                <a:spcPct val="100000"/>
              </a:lnSpc>
              <a:spcBef>
                <a:spcPts val="20"/>
              </a:spcBef>
            </a:pPr>
            <a:endParaRPr sz="2300">
              <a:latin typeface="BIZ UDPゴシック"/>
              <a:cs typeface="BIZ UDPゴシック"/>
            </a:endParaRPr>
          </a:p>
          <a:p>
            <a:pPr marR="441959" algn="ctr">
              <a:lnSpc>
                <a:spcPct val="100000"/>
              </a:lnSpc>
            </a:pPr>
            <a:r>
              <a:rPr sz="3200" spc="-10" dirty="0">
                <a:latin typeface="BIZ UDPゴシック"/>
                <a:cs typeface="BIZ UDPゴシック"/>
              </a:rPr>
              <a:t>個別支援会議の開催</a:t>
            </a:r>
            <a:endParaRPr sz="3200">
              <a:latin typeface="BIZ UDPゴシック"/>
              <a:cs typeface="BIZ UDPゴシック"/>
            </a:endParaRPr>
          </a:p>
        </p:txBody>
      </p:sp>
      <p:sp>
        <p:nvSpPr>
          <p:cNvPr id="11" name="object 11"/>
          <p:cNvSpPr txBox="1"/>
          <p:nvPr/>
        </p:nvSpPr>
        <p:spPr>
          <a:xfrm>
            <a:off x="3963670" y="5586780"/>
            <a:ext cx="3658235" cy="574040"/>
          </a:xfrm>
          <a:prstGeom prst="rect">
            <a:avLst/>
          </a:prstGeom>
        </p:spPr>
        <p:txBody>
          <a:bodyPr vert="horz" wrap="square" lIns="0" tIns="12700" rIns="0" bIns="0" rtlCol="0">
            <a:spAutoFit/>
          </a:bodyPr>
          <a:lstStyle/>
          <a:p>
            <a:pPr marL="12700">
              <a:lnSpc>
                <a:spcPct val="100000"/>
              </a:lnSpc>
              <a:spcBef>
                <a:spcPts val="100"/>
              </a:spcBef>
            </a:pPr>
            <a:r>
              <a:rPr sz="3600" spc="-10" dirty="0">
                <a:latin typeface="BIZ UDPゴシック"/>
                <a:cs typeface="BIZ UDPゴシック"/>
              </a:rPr>
              <a:t>計画の同意と交付</a:t>
            </a:r>
            <a:endParaRPr sz="3600">
              <a:latin typeface="BIZ UDPゴシック"/>
              <a:cs typeface="BIZ UDPゴシック"/>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6741" y="586354"/>
            <a:ext cx="10972800" cy="1490152"/>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BIZ UDPゴシック" panose="020B0400000000000000" pitchFamily="50" charset="-128"/>
                <a:ea typeface="BIZ UDPゴシック" panose="020B0400000000000000" pitchFamily="50" charset="-128"/>
              </a:rPr>
              <a:t>８ サービス管理責任者は、療養介護計画の作成後、療養介護計画の実施状況の把</a:t>
            </a:r>
            <a:r>
              <a:rPr sz="2400" spc="60" dirty="0">
                <a:latin typeface="BIZ UDPゴシック" panose="020B0400000000000000" pitchFamily="50" charset="-128"/>
                <a:ea typeface="BIZ UDPゴシック" panose="020B0400000000000000" pitchFamily="50" charset="-128"/>
              </a:rPr>
              <a:t>握（</a:t>
            </a:r>
            <a:r>
              <a:rPr sz="2400" dirty="0">
                <a:latin typeface="BIZ UDPゴシック" panose="020B0400000000000000" pitchFamily="50" charset="-128"/>
                <a:ea typeface="BIZ UDPゴシック" panose="020B0400000000000000" pitchFamily="50" charset="-128"/>
              </a:rPr>
              <a:t>利用者についての継続的なアセスメントを含む。以下「モニタリング」という。</a:t>
            </a:r>
            <a:r>
              <a:rPr sz="2400" spc="-50" dirty="0">
                <a:latin typeface="BIZ UDPゴシック" panose="020B0400000000000000" pitchFamily="50" charset="-128"/>
                <a:ea typeface="BIZ UDPゴシック" panose="020B0400000000000000" pitchFamily="50" charset="-128"/>
              </a:rPr>
              <a:t>）</a:t>
            </a:r>
            <a:r>
              <a:rPr sz="2400" spc="-5" dirty="0">
                <a:latin typeface="BIZ UDPゴシック" panose="020B0400000000000000" pitchFamily="50" charset="-128"/>
                <a:ea typeface="BIZ UDPゴシック" panose="020B0400000000000000" pitchFamily="50" charset="-128"/>
              </a:rPr>
              <a:t>を行うとともに、少なくとも六月に一回以上、療養介護計画の見直しを行い、必要に応じて療養介護計画の変更を行うものとする。</a:t>
            </a:r>
            <a:endParaRPr sz="2400" dirty="0">
              <a:latin typeface="BIZ UDPゴシック" panose="020B0400000000000000" pitchFamily="50" charset="-128"/>
              <a:ea typeface="BIZ UDPゴシック" panose="020B0400000000000000" pitchFamily="50" charset="-128"/>
            </a:endParaRPr>
          </a:p>
        </p:txBody>
      </p:sp>
      <p:sp>
        <p:nvSpPr>
          <p:cNvPr id="3" name="object 3"/>
          <p:cNvSpPr txBox="1"/>
          <p:nvPr/>
        </p:nvSpPr>
        <p:spPr>
          <a:xfrm>
            <a:off x="652373" y="2381834"/>
            <a:ext cx="10887075" cy="2952750"/>
          </a:xfrm>
          <a:prstGeom prst="rect">
            <a:avLst/>
          </a:prstGeom>
        </p:spPr>
        <p:txBody>
          <a:bodyPr vert="horz" wrap="square" lIns="0" tIns="12700" rIns="0" bIns="0" rtlCol="0">
            <a:spAutoFit/>
          </a:bodyPr>
          <a:lstStyle/>
          <a:p>
            <a:pPr marL="12700" marR="5080" algn="just">
              <a:lnSpc>
                <a:spcPct val="100000"/>
              </a:lnSpc>
              <a:spcBef>
                <a:spcPts val="100"/>
              </a:spcBef>
            </a:pPr>
            <a:r>
              <a:rPr sz="2400" spc="-15" dirty="0">
                <a:latin typeface="BIZ UDPゴシック"/>
                <a:cs typeface="BIZ UDPゴシック"/>
              </a:rPr>
              <a:t>９ サービス管理責任者は、モニタリングに当たっては、利用者及び家族等との連絡</a:t>
            </a:r>
            <a:r>
              <a:rPr sz="2400" spc="-5" dirty="0">
                <a:latin typeface="BIZ UDPゴシック"/>
                <a:cs typeface="BIZ UDPゴシック"/>
              </a:rPr>
              <a:t>を継続的に行うこととし、特段の事情のない限り、次に定めるところにより行わな</a:t>
            </a:r>
            <a:r>
              <a:rPr sz="2400" spc="-10" dirty="0">
                <a:latin typeface="BIZ UDPゴシック"/>
                <a:cs typeface="BIZ UDPゴシック"/>
              </a:rPr>
              <a:t>ければならない。</a:t>
            </a:r>
            <a:endParaRPr sz="2400">
              <a:latin typeface="BIZ UDPゴシック"/>
              <a:cs typeface="BIZ UDPゴシック"/>
            </a:endParaRPr>
          </a:p>
          <a:p>
            <a:pPr marL="215265" algn="just">
              <a:lnSpc>
                <a:spcPct val="100000"/>
              </a:lnSpc>
              <a:spcBef>
                <a:spcPts val="5"/>
              </a:spcBef>
            </a:pPr>
            <a:r>
              <a:rPr sz="2400" spc="-5" dirty="0">
                <a:latin typeface="BIZ UDPゴシック"/>
                <a:cs typeface="BIZ UDPゴシック"/>
              </a:rPr>
              <a:t>一  定期的に利用者に面接すること。</a:t>
            </a:r>
            <a:endParaRPr sz="2400">
              <a:latin typeface="BIZ UDPゴシック"/>
              <a:cs typeface="BIZ UDPゴシック"/>
            </a:endParaRPr>
          </a:p>
          <a:p>
            <a:pPr marL="215265" algn="just">
              <a:lnSpc>
                <a:spcPct val="100000"/>
              </a:lnSpc>
            </a:pPr>
            <a:r>
              <a:rPr sz="2400" spc="-15" dirty="0">
                <a:latin typeface="BIZ UDPゴシック"/>
                <a:cs typeface="BIZ UDPゴシック"/>
              </a:rPr>
              <a:t>二  定期的にモニタリングの結果を記録すること。</a:t>
            </a:r>
            <a:endParaRPr sz="2400">
              <a:latin typeface="BIZ UDPゴシック"/>
              <a:cs typeface="BIZ UDPゴシック"/>
            </a:endParaRPr>
          </a:p>
          <a:p>
            <a:pPr>
              <a:lnSpc>
                <a:spcPct val="100000"/>
              </a:lnSpc>
              <a:spcBef>
                <a:spcPts val="25"/>
              </a:spcBef>
            </a:pPr>
            <a:endParaRPr sz="2300">
              <a:latin typeface="BIZ UDPゴシック"/>
              <a:cs typeface="BIZ UDPゴシック"/>
            </a:endParaRPr>
          </a:p>
          <a:p>
            <a:pPr marL="12700" marR="9525">
              <a:lnSpc>
                <a:spcPct val="100000"/>
              </a:lnSpc>
              <a:spcBef>
                <a:spcPts val="5"/>
              </a:spcBef>
              <a:tabLst>
                <a:tab pos="593090" algn="l"/>
              </a:tabLst>
            </a:pPr>
            <a:r>
              <a:rPr sz="2400" spc="-25" dirty="0">
                <a:latin typeface="BIZ UDPゴシック"/>
                <a:cs typeface="BIZ UDPゴシック"/>
              </a:rPr>
              <a:t>10</a:t>
            </a:r>
            <a:r>
              <a:rPr sz="2400" dirty="0">
                <a:latin typeface="BIZ UDPゴシック"/>
                <a:cs typeface="BIZ UDPゴシック"/>
              </a:rPr>
              <a:t>	</a:t>
            </a:r>
            <a:r>
              <a:rPr sz="2400" spc="-5" dirty="0">
                <a:latin typeface="BIZ UDPゴシック"/>
                <a:cs typeface="BIZ UDPゴシック"/>
              </a:rPr>
              <a:t>第二項から第七項までの規定は、第八項に規定する療養介護計画の変更につ</a:t>
            </a:r>
            <a:r>
              <a:rPr sz="2400" spc="-15" dirty="0">
                <a:latin typeface="BIZ UDPゴシック"/>
                <a:cs typeface="BIZ UDPゴシック"/>
              </a:rPr>
              <a:t>いて準用す る。</a:t>
            </a:r>
            <a:endParaRPr sz="2400">
              <a:latin typeface="BIZ UDPゴシック"/>
              <a:cs typeface="BIZ UDPゴシック"/>
            </a:endParaRPr>
          </a:p>
        </p:txBody>
      </p:sp>
      <p:sp>
        <p:nvSpPr>
          <p:cNvPr id="4" name="object 4"/>
          <p:cNvSpPr txBox="1"/>
          <p:nvPr/>
        </p:nvSpPr>
        <p:spPr>
          <a:xfrm>
            <a:off x="2286000" y="5611678"/>
            <a:ext cx="7071359"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BIZ UDPゴシック"/>
                <a:cs typeface="BIZ UDPゴシック"/>
              </a:rPr>
              <a:t>モニタリングと個別支援計画の変更</a:t>
            </a:r>
            <a:endParaRPr sz="3600" dirty="0">
              <a:latin typeface="BIZ UDPゴシック"/>
              <a:cs typeface="BIZ UDPゴシック"/>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30426" y="1855639"/>
            <a:ext cx="9745345" cy="1429237"/>
          </a:xfrm>
          <a:prstGeom prst="rect">
            <a:avLst/>
          </a:prstGeom>
        </p:spPr>
        <p:txBody>
          <a:bodyPr vert="horz" wrap="square" lIns="0" tIns="13335" rIns="0" bIns="0" rtlCol="0">
            <a:spAutoFit/>
          </a:bodyPr>
          <a:lstStyle/>
          <a:p>
            <a:pPr marL="12700">
              <a:lnSpc>
                <a:spcPct val="100000"/>
              </a:lnSpc>
              <a:spcBef>
                <a:spcPts val="105"/>
              </a:spcBef>
            </a:pPr>
            <a:r>
              <a:rPr sz="2400" dirty="0">
                <a:latin typeface="BIZ UDPゴシック"/>
                <a:cs typeface="BIZ UDPゴシック"/>
              </a:rPr>
              <a:t>＊当該サービス提供事業所以外における利用状況の把握（</a:t>
            </a:r>
            <a:r>
              <a:rPr sz="2400" spc="-60" dirty="0">
                <a:latin typeface="BIZ UDPゴシック"/>
                <a:cs typeface="BIZ UDPゴシック"/>
              </a:rPr>
              <a:t>第</a:t>
            </a:r>
            <a:r>
              <a:rPr sz="2400" dirty="0">
                <a:latin typeface="BIZ UDPゴシック"/>
                <a:cs typeface="BIZ UDPゴシック"/>
              </a:rPr>
              <a:t>59</a:t>
            </a:r>
            <a:r>
              <a:rPr sz="2400" spc="-5" dirty="0">
                <a:latin typeface="BIZ UDPゴシック"/>
                <a:cs typeface="BIZ UDPゴシック"/>
              </a:rPr>
              <a:t>条-</a:t>
            </a:r>
            <a:r>
              <a:rPr sz="2400" spc="-25" dirty="0">
                <a:latin typeface="BIZ UDPゴシック"/>
                <a:cs typeface="BIZ UDPゴシック"/>
              </a:rPr>
              <a:t>1）</a:t>
            </a:r>
            <a:endParaRPr sz="2400" dirty="0">
              <a:latin typeface="BIZ UDPゴシック"/>
              <a:cs typeface="BIZ UDPゴシック"/>
            </a:endParaRPr>
          </a:p>
          <a:p>
            <a:pPr>
              <a:lnSpc>
                <a:spcPct val="100000"/>
              </a:lnSpc>
              <a:spcBef>
                <a:spcPts val="40"/>
              </a:spcBef>
            </a:pPr>
            <a:endParaRPr sz="2000" dirty="0">
              <a:latin typeface="BIZ UDPゴシック"/>
              <a:cs typeface="BIZ UDPゴシック"/>
            </a:endParaRPr>
          </a:p>
          <a:p>
            <a:pPr marL="12700">
              <a:lnSpc>
                <a:spcPct val="100000"/>
              </a:lnSpc>
            </a:pPr>
            <a:r>
              <a:rPr sz="2400" spc="-10" dirty="0">
                <a:latin typeface="BIZ UDPゴシック"/>
                <a:cs typeface="BIZ UDPゴシック"/>
              </a:rPr>
              <a:t>＊自立した日常生活が可能と認められる利用者に対する必要な支援の提供</a:t>
            </a:r>
            <a:r>
              <a:rPr sz="2400" dirty="0">
                <a:latin typeface="BIZ UDPゴシック"/>
                <a:cs typeface="BIZ UDPゴシック"/>
              </a:rPr>
              <a:t>（</a:t>
            </a:r>
            <a:r>
              <a:rPr sz="2400" spc="-70" dirty="0">
                <a:latin typeface="BIZ UDPゴシック"/>
                <a:cs typeface="BIZ UDPゴシック"/>
              </a:rPr>
              <a:t>第</a:t>
            </a:r>
            <a:r>
              <a:rPr sz="2400" dirty="0">
                <a:latin typeface="BIZ UDPゴシック"/>
                <a:cs typeface="BIZ UDPゴシック"/>
              </a:rPr>
              <a:t>59</a:t>
            </a:r>
            <a:r>
              <a:rPr sz="2400" spc="-15" dirty="0">
                <a:latin typeface="BIZ UDPゴシック"/>
                <a:cs typeface="BIZ UDPゴシック"/>
              </a:rPr>
              <a:t>条-</a:t>
            </a:r>
            <a:r>
              <a:rPr sz="2400" spc="-25" dirty="0">
                <a:latin typeface="BIZ UDPゴシック"/>
                <a:cs typeface="BIZ UDPゴシック"/>
              </a:rPr>
              <a:t>2）</a:t>
            </a:r>
            <a:endParaRPr sz="2400" dirty="0">
              <a:latin typeface="BIZ UDPゴシック"/>
              <a:cs typeface="BIZ UDPゴシック"/>
            </a:endParaRPr>
          </a:p>
        </p:txBody>
      </p:sp>
      <p:sp>
        <p:nvSpPr>
          <p:cNvPr id="3" name="object 3"/>
          <p:cNvSpPr txBox="1"/>
          <p:nvPr/>
        </p:nvSpPr>
        <p:spPr>
          <a:xfrm>
            <a:off x="1220458" y="3479815"/>
            <a:ext cx="9632315" cy="861774"/>
          </a:xfrm>
          <a:prstGeom prst="rect">
            <a:avLst/>
          </a:prstGeom>
          <a:solidFill>
            <a:srgbClr val="FFFF00"/>
          </a:solidFill>
        </p:spPr>
        <p:txBody>
          <a:bodyPr vert="horz" wrap="square" lIns="0" tIns="0" rIns="0" bIns="0" rtlCol="0">
            <a:spAutoFit/>
          </a:bodyPr>
          <a:lstStyle/>
          <a:p>
            <a:r>
              <a:rPr sz="2800" b="1" dirty="0">
                <a:latin typeface="BIZ UDPゴシック" panose="020B0400000000000000" pitchFamily="50" charset="-128"/>
                <a:ea typeface="BIZ UDPゴシック" panose="020B0400000000000000" pitchFamily="50" charset="-128"/>
                <a:cs typeface="BIZ UDPゴシック"/>
              </a:rPr>
              <a:t>＊</a:t>
            </a:r>
            <a:r>
              <a:rPr sz="2800" b="1" dirty="0" err="1">
                <a:latin typeface="BIZ UDPゴシック" panose="020B0400000000000000" pitchFamily="50" charset="-128"/>
                <a:ea typeface="BIZ UDPゴシック" panose="020B0400000000000000" pitchFamily="50" charset="-128"/>
                <a:cs typeface="BIZ UDPゴシック"/>
              </a:rPr>
              <a:t>サービス提供者（職員•従業者）への指導•助言に関する事</a:t>
            </a:r>
            <a:endParaRPr lang="ja-JP" altLang="en-US" sz="2800" b="1" dirty="0">
              <a:latin typeface="BIZ UDPゴシック" panose="020B0400000000000000" pitchFamily="50" charset="-128"/>
              <a:ea typeface="BIZ UDPゴシック" panose="020B0400000000000000" pitchFamily="50" charset="-128"/>
              <a:cs typeface="BIZ UDPゴシック"/>
            </a:endParaRPr>
          </a:p>
          <a:p>
            <a:r>
              <a:rPr sz="2800" b="1" dirty="0">
                <a:latin typeface="BIZ UDPゴシック" panose="020B0400000000000000" pitchFamily="50" charset="-128"/>
                <a:ea typeface="BIZ UDPゴシック" panose="020B0400000000000000" pitchFamily="50" charset="-128"/>
                <a:cs typeface="BIZ UDPゴシック"/>
              </a:rPr>
              <a:t>（</a:t>
            </a:r>
            <a:r>
              <a:rPr sz="2800" b="1" spc="-65" dirty="0">
                <a:latin typeface="BIZ UDPゴシック" panose="020B0400000000000000" pitchFamily="50" charset="-128"/>
                <a:ea typeface="BIZ UDPゴシック" panose="020B0400000000000000" pitchFamily="50" charset="-128"/>
                <a:cs typeface="BIZ UDPゴシック"/>
              </a:rPr>
              <a:t>第</a:t>
            </a:r>
            <a:r>
              <a:rPr sz="2800" b="1" dirty="0">
                <a:latin typeface="BIZ UDPゴシック" panose="020B0400000000000000" pitchFamily="50" charset="-128"/>
                <a:ea typeface="BIZ UDPゴシック" panose="020B0400000000000000" pitchFamily="50" charset="-128"/>
                <a:cs typeface="BIZ UDPゴシック"/>
              </a:rPr>
              <a:t>59条-</a:t>
            </a:r>
            <a:r>
              <a:rPr sz="2800" b="1" spc="-25" dirty="0">
                <a:latin typeface="BIZ UDPゴシック" panose="020B0400000000000000" pitchFamily="50" charset="-128"/>
                <a:ea typeface="BIZ UDPゴシック" panose="020B0400000000000000" pitchFamily="50" charset="-128"/>
                <a:cs typeface="BIZ UDPゴシック"/>
              </a:rPr>
              <a:t>3）</a:t>
            </a:r>
            <a:endParaRPr sz="2800" b="1" dirty="0">
              <a:latin typeface="BIZ UDPゴシック" panose="020B0400000000000000" pitchFamily="50" charset="-128"/>
              <a:ea typeface="BIZ UDPゴシック" panose="020B0400000000000000" pitchFamily="50" charset="-128"/>
              <a:cs typeface="BIZ UDPゴシック"/>
            </a:endParaRPr>
          </a:p>
        </p:txBody>
      </p:sp>
      <p:sp>
        <p:nvSpPr>
          <p:cNvPr id="4" name="object 4"/>
          <p:cNvSpPr txBox="1"/>
          <p:nvPr/>
        </p:nvSpPr>
        <p:spPr>
          <a:xfrm>
            <a:off x="1230426" y="4509120"/>
            <a:ext cx="10482198" cy="1885131"/>
          </a:xfrm>
          <a:prstGeom prst="rect">
            <a:avLst/>
          </a:prstGeom>
        </p:spPr>
        <p:txBody>
          <a:bodyPr vert="horz" wrap="square" lIns="0" tIns="12700" rIns="0" bIns="0" rtlCol="0">
            <a:spAutoFit/>
          </a:bodyPr>
          <a:lstStyle/>
          <a:p>
            <a:pPr marL="12700">
              <a:lnSpc>
                <a:spcPct val="100000"/>
              </a:lnSpc>
              <a:spcBef>
                <a:spcPts val="100"/>
              </a:spcBef>
            </a:pPr>
            <a:r>
              <a:rPr sz="2400" spc="-10" dirty="0">
                <a:latin typeface="BIZ UDPゴシック" panose="020B0400000000000000" pitchFamily="50" charset="-128"/>
                <a:ea typeface="BIZ UDPゴシック" panose="020B0400000000000000" pitchFamily="50" charset="-128"/>
                <a:cs typeface="BIZ UDPゴシック"/>
              </a:rPr>
              <a:t>＊</a:t>
            </a:r>
            <a:r>
              <a:rPr sz="2400" spc="-10" dirty="0" err="1">
                <a:latin typeface="BIZ UDPゴシック" panose="020B0400000000000000" pitchFamily="50" charset="-128"/>
                <a:ea typeface="BIZ UDPゴシック" panose="020B0400000000000000" pitchFamily="50" charset="-128"/>
                <a:cs typeface="BIZ UDPゴシック"/>
              </a:rPr>
              <a:t>関係者や関係機関の連携に関する事</a:t>
            </a:r>
            <a:endParaRPr lang="ja-JP" altLang="en-US" sz="2400" spc="-10" dirty="0">
              <a:latin typeface="BIZ UDPゴシック" panose="020B0400000000000000" pitchFamily="50" charset="-128"/>
              <a:ea typeface="BIZ UDPゴシック" panose="020B0400000000000000" pitchFamily="50" charset="-128"/>
              <a:cs typeface="BIZ UDPゴシック"/>
            </a:endParaRPr>
          </a:p>
          <a:p>
            <a:pPr marL="12700">
              <a:lnSpc>
                <a:spcPct val="100000"/>
              </a:lnSpc>
              <a:spcBef>
                <a:spcPts val="100"/>
              </a:spcBef>
            </a:pPr>
            <a:r>
              <a:rPr sz="2400" dirty="0">
                <a:latin typeface="BIZ UDPゴシック" panose="020B0400000000000000" pitchFamily="50" charset="-128"/>
                <a:ea typeface="BIZ UDPゴシック" panose="020B0400000000000000" pitchFamily="50" charset="-128"/>
                <a:cs typeface="BIZ UDPゴシック"/>
              </a:rPr>
              <a:t>（</a:t>
            </a:r>
            <a:r>
              <a:rPr sz="2400" spc="-45" dirty="0">
                <a:latin typeface="BIZ UDPゴシック" panose="020B0400000000000000" pitchFamily="50" charset="-128"/>
                <a:ea typeface="BIZ UDPゴシック" panose="020B0400000000000000" pitchFamily="50" charset="-128"/>
                <a:cs typeface="BIZ UDPゴシック"/>
              </a:rPr>
              <a:t>第</a:t>
            </a:r>
            <a:r>
              <a:rPr sz="2400" spc="-10" dirty="0">
                <a:latin typeface="BIZ UDPゴシック" panose="020B0400000000000000" pitchFamily="50" charset="-128"/>
                <a:ea typeface="BIZ UDPゴシック" panose="020B0400000000000000" pitchFamily="50" charset="-128"/>
                <a:cs typeface="BIZ UDPゴシック"/>
              </a:rPr>
              <a:t>210</a:t>
            </a:r>
            <a:r>
              <a:rPr sz="2400" dirty="0">
                <a:latin typeface="BIZ UDPゴシック" panose="020B0400000000000000" pitchFamily="50" charset="-128"/>
                <a:ea typeface="BIZ UDPゴシック" panose="020B0400000000000000" pitchFamily="50" charset="-128"/>
                <a:cs typeface="BIZ UDPゴシック"/>
              </a:rPr>
              <a:t>条ｰ6-3</a:t>
            </a:r>
            <a:r>
              <a:rPr sz="2400" spc="-10" dirty="0">
                <a:latin typeface="BIZ UDPゴシック" panose="020B0400000000000000" pitchFamily="50" charset="-128"/>
                <a:ea typeface="BIZ UDPゴシック" panose="020B0400000000000000" pitchFamily="50" charset="-128"/>
                <a:cs typeface="BIZ UDPゴシック"/>
              </a:rPr>
              <a:t>、第161条、総合支援法</a:t>
            </a:r>
            <a:r>
              <a:rPr sz="2400" dirty="0">
                <a:latin typeface="BIZ UDPゴシック" panose="020B0400000000000000" pitchFamily="50" charset="-128"/>
                <a:ea typeface="BIZ UDPゴシック" panose="020B0400000000000000" pitchFamily="50" charset="-128"/>
                <a:cs typeface="BIZ UDPゴシック"/>
              </a:rPr>
              <a:t>42条等</a:t>
            </a:r>
            <a:r>
              <a:rPr sz="2400" spc="-50" dirty="0">
                <a:latin typeface="BIZ UDPゴシック" panose="020B0400000000000000" pitchFamily="50" charset="-128"/>
                <a:ea typeface="BIZ UDPゴシック" panose="020B0400000000000000" pitchFamily="50" charset="-128"/>
                <a:cs typeface="BIZ UDPゴシック"/>
              </a:rPr>
              <a:t>）</a:t>
            </a:r>
            <a:endParaRPr sz="2400" dirty="0">
              <a:latin typeface="BIZ UDPゴシック" panose="020B0400000000000000" pitchFamily="50" charset="-128"/>
              <a:ea typeface="BIZ UDPゴシック" panose="020B0400000000000000" pitchFamily="50" charset="-128"/>
              <a:cs typeface="BIZ UDPゴシック"/>
            </a:endParaRPr>
          </a:p>
          <a:p>
            <a:pPr>
              <a:lnSpc>
                <a:spcPct val="100000"/>
              </a:lnSpc>
              <a:spcBef>
                <a:spcPts val="50"/>
              </a:spcBef>
            </a:pPr>
            <a:endParaRPr sz="2400" dirty="0">
              <a:latin typeface="BIZ UDPゴシック" panose="020B0400000000000000" pitchFamily="50" charset="-128"/>
              <a:ea typeface="BIZ UDPゴシック" panose="020B0400000000000000" pitchFamily="50" charset="-128"/>
              <a:cs typeface="BIZ UDPゴシック"/>
            </a:endParaRPr>
          </a:p>
          <a:p>
            <a:pPr marL="12700">
              <a:lnSpc>
                <a:spcPct val="100000"/>
              </a:lnSpc>
            </a:pPr>
            <a:r>
              <a:rPr sz="2400" dirty="0">
                <a:latin typeface="BIZ UDPゴシック" panose="020B0400000000000000" pitchFamily="50" charset="-128"/>
                <a:ea typeface="BIZ UDPゴシック" panose="020B0400000000000000" pitchFamily="50" charset="-128"/>
                <a:cs typeface="BIZ UDPゴシック"/>
              </a:rPr>
              <a:t>＊</a:t>
            </a:r>
            <a:r>
              <a:rPr sz="2400" dirty="0" err="1">
                <a:latin typeface="BIZ UDPゴシック" panose="020B0400000000000000" pitchFamily="50" charset="-128"/>
                <a:ea typeface="BIZ UDPゴシック" panose="020B0400000000000000" pitchFamily="50" charset="-128"/>
                <a:cs typeface="BIZ UDPゴシック"/>
              </a:rPr>
              <a:t>その他（</a:t>
            </a:r>
            <a:r>
              <a:rPr sz="2400" spc="-10" dirty="0" err="1">
                <a:latin typeface="BIZ UDPゴシック" panose="020B0400000000000000" pitchFamily="50" charset="-128"/>
                <a:ea typeface="BIZ UDPゴシック" panose="020B0400000000000000" pitchFamily="50" charset="-128"/>
                <a:cs typeface="BIZ UDPゴシック"/>
              </a:rPr>
              <a:t>利用者満足度や第三者評価等）に関する事</a:t>
            </a:r>
            <a:endParaRPr lang="ja-JP" altLang="en-US" sz="2400" spc="-10" dirty="0">
              <a:latin typeface="BIZ UDPゴシック" panose="020B0400000000000000" pitchFamily="50" charset="-128"/>
              <a:ea typeface="BIZ UDPゴシック" panose="020B0400000000000000" pitchFamily="50" charset="-128"/>
              <a:cs typeface="BIZ UDPゴシック"/>
            </a:endParaRPr>
          </a:p>
          <a:p>
            <a:pPr marL="12700">
              <a:lnSpc>
                <a:spcPct val="100000"/>
              </a:lnSpc>
            </a:pPr>
            <a:r>
              <a:rPr sz="2400" dirty="0">
                <a:latin typeface="BIZ UDPゴシック" panose="020B0400000000000000" pitchFamily="50" charset="-128"/>
                <a:ea typeface="BIZ UDPゴシック" panose="020B0400000000000000" pitchFamily="50" charset="-128"/>
                <a:cs typeface="BIZ UDPゴシック"/>
              </a:rPr>
              <a:t>（</a:t>
            </a:r>
            <a:r>
              <a:rPr sz="2400" spc="-15" dirty="0">
                <a:latin typeface="BIZ UDPゴシック" panose="020B0400000000000000" pitchFamily="50" charset="-128"/>
                <a:ea typeface="BIZ UDPゴシック" panose="020B0400000000000000" pitchFamily="50" charset="-128"/>
                <a:cs typeface="BIZ UDPゴシック"/>
              </a:rPr>
              <a:t>総合支援法第</a:t>
            </a:r>
            <a:r>
              <a:rPr sz="2400" dirty="0">
                <a:latin typeface="BIZ UDPゴシック" panose="020B0400000000000000" pitchFamily="50" charset="-128"/>
                <a:ea typeface="BIZ UDPゴシック" panose="020B0400000000000000" pitchFamily="50" charset="-128"/>
                <a:cs typeface="BIZ UDPゴシック"/>
              </a:rPr>
              <a:t>42条等</a:t>
            </a:r>
            <a:r>
              <a:rPr sz="2400" spc="-50" dirty="0">
                <a:latin typeface="BIZ UDPゴシック" panose="020B0400000000000000" pitchFamily="50" charset="-128"/>
                <a:ea typeface="BIZ UDPゴシック" panose="020B0400000000000000" pitchFamily="50" charset="-128"/>
                <a:cs typeface="BIZ UDPゴシック"/>
              </a:rPr>
              <a:t>）</a:t>
            </a:r>
            <a:endParaRPr sz="2400" dirty="0">
              <a:latin typeface="BIZ UDPゴシック" panose="020B0400000000000000" pitchFamily="50" charset="-128"/>
              <a:ea typeface="BIZ UDPゴシック" panose="020B0400000000000000" pitchFamily="50" charset="-128"/>
              <a:cs typeface="BIZ UDPゴシック"/>
            </a:endParaRPr>
          </a:p>
        </p:txBody>
      </p:sp>
      <p:sp>
        <p:nvSpPr>
          <p:cNvPr id="5" name="object 5"/>
          <p:cNvSpPr txBox="1">
            <a:spLocks noGrp="1"/>
          </p:cNvSpPr>
          <p:nvPr>
            <p:ph type="title"/>
          </p:nvPr>
        </p:nvSpPr>
        <p:spPr>
          <a:xfrm>
            <a:off x="3748126" y="694461"/>
            <a:ext cx="4684646" cy="627736"/>
          </a:xfrm>
          <a:prstGeom prst="rect">
            <a:avLst/>
          </a:prstGeom>
        </p:spPr>
        <p:txBody>
          <a:bodyPr vert="horz" wrap="square" lIns="0" tIns="12065" rIns="0" bIns="0" rtlCol="0">
            <a:spAutoFit/>
          </a:bodyPr>
          <a:lstStyle/>
          <a:p>
            <a:pPr marL="12700">
              <a:lnSpc>
                <a:spcPct val="100000"/>
              </a:lnSpc>
              <a:spcBef>
                <a:spcPts val="95"/>
              </a:spcBef>
            </a:pPr>
            <a:r>
              <a:rPr sz="4000" spc="-50" dirty="0">
                <a:latin typeface="BIZ UDPゴシック" panose="020B0400000000000000" pitchFamily="50" charset="-128"/>
                <a:ea typeface="BIZ UDPゴシック" panose="020B0400000000000000" pitchFamily="50" charset="-128"/>
              </a:rPr>
              <a:t>その他の業務</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3882" y="826259"/>
            <a:ext cx="8484235" cy="998350"/>
          </a:xfrm>
          <a:prstGeom prst="rect">
            <a:avLst/>
          </a:prstGeom>
        </p:spPr>
        <p:txBody>
          <a:bodyPr vert="horz" wrap="square" lIns="0" tIns="13335" rIns="0" bIns="0" rtlCol="0">
            <a:spAutoFit/>
          </a:bodyPr>
          <a:lstStyle/>
          <a:p>
            <a:pPr marR="5080">
              <a:lnSpc>
                <a:spcPct val="100000"/>
              </a:lnSpc>
              <a:spcBef>
                <a:spcPts val="0"/>
              </a:spcBef>
            </a:pPr>
            <a:r>
              <a:rPr sz="3200" spc="-15" dirty="0">
                <a:latin typeface="BIZ UDPゴシック" panose="020B0400000000000000" pitchFamily="50" charset="-128"/>
                <a:ea typeface="BIZ UDPゴシック" panose="020B0400000000000000" pitchFamily="50" charset="-128"/>
              </a:rPr>
              <a:t>＊サービス提供者</a:t>
            </a:r>
            <a:r>
              <a:rPr sz="3200" dirty="0">
                <a:latin typeface="BIZ UDPゴシック" panose="020B0400000000000000" pitchFamily="50" charset="-128"/>
                <a:ea typeface="BIZ UDPゴシック" panose="020B0400000000000000" pitchFamily="50" charset="-128"/>
              </a:rPr>
              <a:t>（</a:t>
            </a:r>
            <a:r>
              <a:rPr sz="3200" spc="-5" dirty="0">
                <a:latin typeface="BIZ UDPゴシック" panose="020B0400000000000000" pitchFamily="50" charset="-128"/>
                <a:ea typeface="BIZ UDPゴシック" panose="020B0400000000000000" pitchFamily="50" charset="-128"/>
              </a:rPr>
              <a:t>職員・従業者</a:t>
            </a:r>
            <a:r>
              <a:rPr sz="3200" dirty="0">
                <a:latin typeface="BIZ UDPゴシック" panose="020B0400000000000000" pitchFamily="50" charset="-128"/>
                <a:ea typeface="BIZ UDPゴシック" panose="020B0400000000000000" pitchFamily="50" charset="-128"/>
              </a:rPr>
              <a:t>）</a:t>
            </a:r>
            <a:r>
              <a:rPr sz="3200" spc="-15" dirty="0">
                <a:latin typeface="BIZ UDPゴシック" panose="020B0400000000000000" pitchFamily="50" charset="-128"/>
                <a:ea typeface="BIZ UDPゴシック" panose="020B0400000000000000" pitchFamily="50" charset="-128"/>
              </a:rPr>
              <a:t>への指導・助言</a:t>
            </a:r>
            <a:r>
              <a:rPr sz="3200" dirty="0">
                <a:latin typeface="BIZ UDPゴシック" panose="020B0400000000000000" pitchFamily="50" charset="-128"/>
                <a:ea typeface="BIZ UDPゴシック" panose="020B0400000000000000" pitchFamily="50" charset="-128"/>
              </a:rPr>
              <a:t>に関すること（</a:t>
            </a:r>
            <a:r>
              <a:rPr sz="3200" spc="-10" dirty="0">
                <a:latin typeface="BIZ UDPゴシック" panose="020B0400000000000000" pitchFamily="50" charset="-128"/>
                <a:ea typeface="BIZ UDPゴシック" panose="020B0400000000000000" pitchFamily="50" charset="-128"/>
              </a:rPr>
              <a:t>第59条-</a:t>
            </a:r>
            <a:r>
              <a:rPr sz="3200" spc="-25" dirty="0">
                <a:latin typeface="BIZ UDPゴシック" panose="020B0400000000000000" pitchFamily="50" charset="-128"/>
                <a:ea typeface="BIZ UDPゴシック" panose="020B0400000000000000" pitchFamily="50" charset="-128"/>
              </a:rPr>
              <a:t>3）</a:t>
            </a:r>
            <a:endParaRPr sz="3200" dirty="0">
              <a:latin typeface="BIZ UDPゴシック" panose="020B0400000000000000" pitchFamily="50" charset="-128"/>
              <a:ea typeface="BIZ UDPゴシック" panose="020B0400000000000000" pitchFamily="50" charset="-128"/>
            </a:endParaRPr>
          </a:p>
        </p:txBody>
      </p:sp>
      <p:sp>
        <p:nvSpPr>
          <p:cNvPr id="3" name="object 3"/>
          <p:cNvSpPr txBox="1"/>
          <p:nvPr/>
        </p:nvSpPr>
        <p:spPr>
          <a:xfrm>
            <a:off x="1298194" y="2583942"/>
            <a:ext cx="9554845" cy="3287438"/>
          </a:xfrm>
          <a:prstGeom prst="rect">
            <a:avLst/>
          </a:prstGeom>
        </p:spPr>
        <p:txBody>
          <a:bodyPr vert="horz" wrap="square" lIns="0" tIns="12065" rIns="0" bIns="0" rtlCol="0">
            <a:spAutoFit/>
          </a:bodyPr>
          <a:lstStyle/>
          <a:p>
            <a:pPr algn="ctr">
              <a:lnSpc>
                <a:spcPct val="100000"/>
              </a:lnSpc>
            </a:pPr>
            <a:r>
              <a:rPr sz="3600" spc="-50" dirty="0" err="1">
                <a:latin typeface="BIZ UDPゴシック"/>
                <a:cs typeface="BIZ UDPゴシック"/>
              </a:rPr>
              <a:t>やっと本日の課題が出てきました</a:t>
            </a:r>
            <a:endParaRPr lang="en-US" sz="3600" spc="-50" dirty="0">
              <a:latin typeface="BIZ UDPゴシック"/>
              <a:cs typeface="BIZ UDPゴシック"/>
            </a:endParaRPr>
          </a:p>
          <a:p>
            <a:pPr algn="ctr">
              <a:lnSpc>
                <a:spcPct val="100000"/>
              </a:lnSpc>
            </a:pPr>
            <a:endParaRPr sz="3600" dirty="0">
              <a:latin typeface="BIZ UDPゴシック"/>
              <a:cs typeface="BIZ UDPゴシック"/>
            </a:endParaRPr>
          </a:p>
          <a:p>
            <a:pPr marL="12700" algn="ctr">
              <a:lnSpc>
                <a:spcPct val="100000"/>
              </a:lnSpc>
            </a:pPr>
            <a:r>
              <a:rPr sz="2800" spc="-25" dirty="0" err="1">
                <a:latin typeface="BIZ UDPゴシック"/>
                <a:cs typeface="BIZ UDPゴシック"/>
              </a:rPr>
              <a:t>職員・従業者への指導・助言はなぜするのでしょうか</a:t>
            </a:r>
            <a:r>
              <a:rPr sz="2800" spc="-25" dirty="0">
                <a:latin typeface="BIZ UDPゴシック"/>
                <a:cs typeface="BIZ UDPゴシック"/>
              </a:rPr>
              <a:t>？</a:t>
            </a:r>
            <a:endParaRPr sz="2800" dirty="0">
              <a:latin typeface="BIZ UDPゴシック"/>
              <a:cs typeface="BIZ UDPゴシック"/>
            </a:endParaRPr>
          </a:p>
          <a:p>
            <a:pPr>
              <a:lnSpc>
                <a:spcPct val="100000"/>
              </a:lnSpc>
              <a:spcBef>
                <a:spcPts val="60"/>
              </a:spcBef>
            </a:pPr>
            <a:endParaRPr sz="2800" dirty="0">
              <a:latin typeface="BIZ UDPゴシック"/>
              <a:cs typeface="BIZ UDPゴシック"/>
            </a:endParaRPr>
          </a:p>
          <a:p>
            <a:pPr marL="283845">
              <a:lnSpc>
                <a:spcPct val="100000"/>
              </a:lnSpc>
            </a:pPr>
            <a:r>
              <a:rPr sz="2800" spc="-5" dirty="0">
                <a:latin typeface="BIZ UDPゴシック" panose="020B0400000000000000" pitchFamily="50" charset="-128"/>
                <a:ea typeface="BIZ UDPゴシック" panose="020B0400000000000000" pitchFamily="50" charset="-128"/>
                <a:cs typeface="BIZ UDPゴシック"/>
              </a:rPr>
              <a:t>＊サビ児管の役割だから？</a:t>
            </a:r>
            <a:endParaRPr sz="2800" dirty="0">
              <a:latin typeface="BIZ UDPゴシック" panose="020B0400000000000000" pitchFamily="50" charset="-128"/>
              <a:ea typeface="BIZ UDPゴシック" panose="020B0400000000000000" pitchFamily="50" charset="-128"/>
              <a:cs typeface="BIZ UDPゴシック"/>
            </a:endParaRPr>
          </a:p>
          <a:p>
            <a:pPr marL="283845">
              <a:lnSpc>
                <a:spcPct val="100000"/>
              </a:lnSpc>
            </a:pPr>
            <a:r>
              <a:rPr sz="2800" spc="-20" dirty="0">
                <a:latin typeface="BIZ UDPゴシック" panose="020B0400000000000000" pitchFamily="50" charset="-128"/>
                <a:ea typeface="BIZ UDPゴシック" panose="020B0400000000000000" pitchFamily="50" charset="-128"/>
                <a:cs typeface="BIZ UDPゴシック"/>
              </a:rPr>
              <a:t>＊</a:t>
            </a:r>
            <a:r>
              <a:rPr lang="ja-JP" altLang="en-US" sz="2800" spc="-20" dirty="0">
                <a:latin typeface="BIZ UDPゴシック" panose="020B0400000000000000" pitchFamily="50" charset="-128"/>
                <a:ea typeface="BIZ UDPゴシック" panose="020B0400000000000000" pitchFamily="50" charset="-128"/>
                <a:cs typeface="BIZ UDPゴシック"/>
              </a:rPr>
              <a:t>利用者により良い支援を提供するためには、</a:t>
            </a:r>
            <a:r>
              <a:rPr sz="2800" spc="-20" dirty="0" err="1">
                <a:latin typeface="BIZ UDPゴシック" panose="020B0400000000000000" pitchFamily="50" charset="-128"/>
                <a:ea typeface="BIZ UDPゴシック" panose="020B0400000000000000" pitchFamily="50" charset="-128"/>
                <a:cs typeface="BIZ UDPゴシック"/>
              </a:rPr>
              <a:t>人材を育成する</a:t>
            </a:r>
            <a:r>
              <a:rPr lang="ja-JP" altLang="en-US" sz="2800" spc="-20" dirty="0">
                <a:latin typeface="BIZ UDPゴシック" panose="020B0400000000000000" pitchFamily="50" charset="-128"/>
                <a:ea typeface="BIZ UDPゴシック" panose="020B0400000000000000" pitchFamily="50" charset="-128"/>
                <a:cs typeface="BIZ UDPゴシック"/>
              </a:rPr>
              <a:t>ことが何より大切だと考えて下さい</a:t>
            </a:r>
            <a:endParaRPr sz="3200" dirty="0">
              <a:latin typeface="BIZ UDPゴシック" panose="020B0400000000000000" pitchFamily="50" charset="-128"/>
              <a:ea typeface="BIZ UDPゴシック" panose="020B0400000000000000" pitchFamily="50" charset="-128"/>
              <a:cs typeface="BIZ UDPゴシック"/>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71664" y="696368"/>
            <a:ext cx="5333677" cy="1143000"/>
          </a:xfrm>
        </p:spPr>
        <p:txBody>
          <a:bodyPr>
            <a:normAutofit/>
          </a:bodyPr>
          <a:lstStyle/>
          <a:p>
            <a:r>
              <a:rPr kumimoji="1" lang="ja-JP" altLang="en-US" sz="4800" dirty="0">
                <a:latin typeface="BIZ UDゴシック" panose="020B0400000000000000" pitchFamily="49" charset="-128"/>
                <a:ea typeface="BIZ UDゴシック" panose="020B0400000000000000" pitchFamily="49" charset="-128"/>
                <a:cs typeface="メイリオ" pitchFamily="50" charset="-128"/>
              </a:rPr>
              <a:t>研修全体の流れ</a:t>
            </a:r>
          </a:p>
        </p:txBody>
      </p:sp>
      <p:sp>
        <p:nvSpPr>
          <p:cNvPr id="4" name="テキスト ボックス 3"/>
          <p:cNvSpPr txBox="1"/>
          <p:nvPr/>
        </p:nvSpPr>
        <p:spPr>
          <a:xfrm>
            <a:off x="2057400" y="2267775"/>
            <a:ext cx="8598648" cy="3660169"/>
          </a:xfrm>
          <a:prstGeom prst="rect">
            <a:avLst/>
          </a:prstGeom>
          <a:noFill/>
          <a:effectLst/>
        </p:spPr>
        <p:txBody>
          <a:bodyPr wrap="square" rtlCol="0">
            <a:spAutoFit/>
          </a:bodyPr>
          <a:lstStyle/>
          <a:p>
            <a:pPr>
              <a:lnSpc>
                <a:spcPct val="150000"/>
              </a:lnSpc>
            </a:pPr>
            <a:r>
              <a:rPr lang="ja-JP" altLang="en-US" sz="3200" dirty="0">
                <a:latin typeface="BIZ UDPゴシック" panose="020B0400000000000000" pitchFamily="50" charset="-128"/>
                <a:ea typeface="BIZ UDPゴシック" panose="020B0400000000000000" pitchFamily="50" charset="-128"/>
                <a:cs typeface="メイリオ" pitchFamily="50" charset="-128"/>
              </a:rPr>
              <a:t>●研修のねらい</a:t>
            </a:r>
            <a:endParaRPr lang="en-US" altLang="ja-JP" sz="3200" dirty="0">
              <a:latin typeface="BIZ UDPゴシック" panose="020B0400000000000000" pitchFamily="50" charset="-128"/>
              <a:ea typeface="BIZ UDPゴシック" panose="020B0400000000000000" pitchFamily="50" charset="-128"/>
              <a:cs typeface="メイリオ" pitchFamily="50" charset="-128"/>
            </a:endParaRPr>
          </a:p>
          <a:p>
            <a:pPr>
              <a:lnSpc>
                <a:spcPct val="150000"/>
              </a:lnSpc>
            </a:pPr>
            <a:r>
              <a:rPr lang="ja-JP" altLang="en-US" sz="3200" dirty="0">
                <a:latin typeface="BIZ UDPゴシック" panose="020B0400000000000000" pitchFamily="50" charset="-128"/>
                <a:ea typeface="BIZ UDPゴシック" panose="020B0400000000000000" pitchFamily="50" charset="-128"/>
                <a:cs typeface="メイリオ" pitchFamily="50" charset="-128"/>
              </a:rPr>
              <a:t>●優秀な人材の確保</a:t>
            </a:r>
          </a:p>
          <a:p>
            <a:pPr>
              <a:lnSpc>
                <a:spcPct val="150000"/>
              </a:lnSpc>
            </a:pPr>
            <a:r>
              <a:rPr lang="ja-JP" altLang="en-US" sz="3200" dirty="0">
                <a:latin typeface="BIZ UDPゴシック" panose="020B0400000000000000" pitchFamily="50" charset="-128"/>
                <a:ea typeface="BIZ UDPゴシック" panose="020B0400000000000000" pitchFamily="50" charset="-128"/>
                <a:cs typeface="メイリオ" pitchFamily="50" charset="-128"/>
              </a:rPr>
              <a:t>●</a:t>
            </a:r>
            <a:r>
              <a:rPr lang="ja-JP" altLang="en-US" sz="3200" spc="-45" dirty="0">
                <a:latin typeface="BIZ UDPゴシック" panose="020B0400000000000000" pitchFamily="50" charset="-128"/>
                <a:ea typeface="BIZ UDPゴシック" panose="020B0400000000000000" pitchFamily="50" charset="-128"/>
              </a:rPr>
              <a:t>サビ児管理責任者の役割（確認事項）</a:t>
            </a:r>
            <a:endParaRPr lang="ja-JP" altLang="en-US" sz="3200" dirty="0">
              <a:latin typeface="BIZ UDPゴシック" panose="020B0400000000000000" pitchFamily="50" charset="-128"/>
              <a:ea typeface="BIZ UDPゴシック" panose="020B0400000000000000" pitchFamily="50" charset="-128"/>
              <a:cs typeface="メイリオ" pitchFamily="50" charset="-128"/>
            </a:endParaRPr>
          </a:p>
          <a:p>
            <a:pPr>
              <a:lnSpc>
                <a:spcPct val="150000"/>
              </a:lnSpc>
            </a:pPr>
            <a:r>
              <a:rPr lang="ja-JP" altLang="en-US" sz="3200" dirty="0">
                <a:latin typeface="BIZ UDPゴシック" panose="020B0400000000000000" pitchFamily="50" charset="-128"/>
                <a:ea typeface="BIZ UDPゴシック" panose="020B0400000000000000" pitchFamily="50" charset="-128"/>
                <a:cs typeface="メイリオ" pitchFamily="50" charset="-128"/>
              </a:rPr>
              <a:t>●人材の育成方法</a:t>
            </a:r>
          </a:p>
          <a:p>
            <a:pPr>
              <a:lnSpc>
                <a:spcPct val="150000"/>
              </a:lnSpc>
            </a:pPr>
            <a:r>
              <a:rPr lang="ja-JP" altLang="en-US" sz="3200" dirty="0">
                <a:latin typeface="BIZ UDPゴシック" panose="020B0400000000000000" pitchFamily="50" charset="-128"/>
                <a:ea typeface="BIZ UDPゴシック" panose="020B0400000000000000" pitchFamily="50" charset="-128"/>
                <a:cs typeface="メイリオ" pitchFamily="50" charset="-128"/>
              </a:rPr>
              <a:t>●自身のレベルアップ</a:t>
            </a:r>
          </a:p>
        </p:txBody>
      </p:sp>
      <p:sp>
        <p:nvSpPr>
          <p:cNvPr id="3" name="スライド番号プレースホルダー 2">
            <a:extLst>
              <a:ext uri="{FF2B5EF4-FFF2-40B4-BE49-F238E27FC236}">
                <a16:creationId xmlns:a16="http://schemas.microsoft.com/office/drawing/2014/main" id="{61BD9A4C-50D1-492B-9AD7-85D8A1801D88}"/>
              </a:ext>
            </a:extLst>
          </p:cNvPr>
          <p:cNvSpPr>
            <a:spLocks noGrp="1"/>
          </p:cNvSpPr>
          <p:nvPr>
            <p:ph type="sldNum" sz="quarter" idx="12"/>
          </p:nvPr>
        </p:nvSpPr>
        <p:spPr>
          <a:xfrm>
            <a:off x="8737600" y="6356351"/>
            <a:ext cx="2844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A72C43C9-C29A-4086-B3B4-1F599B556F9C}" type="slidenum">
              <a:rPr lang="ja-JP" altLang="en-US" smtClean="0"/>
              <a:pPr/>
              <a:t>2</a:t>
            </a:fld>
            <a:endParaRPr kumimoji="1" lang="ja-JP" altLang="en-US"/>
          </a:p>
        </p:txBody>
      </p:sp>
    </p:spTree>
    <p:extLst>
      <p:ext uri="{BB962C8B-B14F-4D97-AF65-F5344CB8AC3E}">
        <p14:creationId xmlns:p14="http://schemas.microsoft.com/office/powerpoint/2010/main" val="4572396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84985" y="698076"/>
            <a:ext cx="8621395" cy="566822"/>
          </a:xfrm>
          <a:prstGeom prst="rect">
            <a:avLst/>
          </a:prstGeom>
        </p:spPr>
        <p:txBody>
          <a:bodyPr vert="horz" wrap="square" lIns="0" tIns="12700" rIns="0" bIns="0" rtlCol="0">
            <a:spAutoFit/>
          </a:bodyPr>
          <a:lstStyle/>
          <a:p>
            <a:pPr marL="12700" algn="ctr">
              <a:lnSpc>
                <a:spcPct val="100000"/>
              </a:lnSpc>
              <a:spcBef>
                <a:spcPts val="100"/>
              </a:spcBef>
            </a:pPr>
            <a:r>
              <a:rPr sz="3600" spc="-5" dirty="0" err="1">
                <a:latin typeface="BIZ UDPゴシック" panose="020B0400000000000000" pitchFamily="50" charset="-128"/>
                <a:ea typeface="BIZ UDPゴシック" panose="020B0400000000000000" pitchFamily="50" charset="-128"/>
              </a:rPr>
              <a:t>サービス提供職員・従業者への指導・助言</a:t>
            </a:r>
            <a:endParaRPr sz="3600" dirty="0">
              <a:latin typeface="BIZ UDPゴシック" panose="020B0400000000000000" pitchFamily="50" charset="-128"/>
              <a:ea typeface="BIZ UDPゴシック" panose="020B0400000000000000" pitchFamily="50" charset="-128"/>
            </a:endParaRPr>
          </a:p>
        </p:txBody>
      </p:sp>
      <p:sp>
        <p:nvSpPr>
          <p:cNvPr id="3" name="object 3"/>
          <p:cNvSpPr txBox="1"/>
          <p:nvPr/>
        </p:nvSpPr>
        <p:spPr>
          <a:xfrm>
            <a:off x="1055440" y="2060848"/>
            <a:ext cx="10498735" cy="3967753"/>
          </a:xfrm>
          <a:prstGeom prst="rect">
            <a:avLst/>
          </a:prstGeom>
        </p:spPr>
        <p:txBody>
          <a:bodyPr vert="horz" wrap="square" lIns="0" tIns="12700" rIns="0" bIns="0" rtlCol="0">
            <a:spAutoFit/>
          </a:bodyPr>
          <a:lstStyle/>
          <a:p>
            <a:pPr marL="953135">
              <a:lnSpc>
                <a:spcPct val="100000"/>
              </a:lnSpc>
              <a:spcBef>
                <a:spcPts val="100"/>
              </a:spcBef>
            </a:pPr>
            <a:r>
              <a:rPr sz="2400" spc="-5" dirty="0">
                <a:latin typeface="BIZ UDPゴシック"/>
                <a:cs typeface="BIZ UDPゴシック"/>
              </a:rPr>
              <a:t>・チームマネジメントが基本であること</a:t>
            </a:r>
            <a:endParaRPr sz="2400" dirty="0">
              <a:latin typeface="BIZ UDPゴシック"/>
              <a:cs typeface="BIZ UDPゴシック"/>
            </a:endParaRPr>
          </a:p>
          <a:p>
            <a:pPr marL="953135">
              <a:lnSpc>
                <a:spcPct val="100000"/>
              </a:lnSpc>
            </a:pPr>
            <a:r>
              <a:rPr sz="2400" spc="-5" dirty="0">
                <a:latin typeface="BIZ UDPゴシック"/>
                <a:cs typeface="BIZ UDPゴシック"/>
              </a:rPr>
              <a:t>・利用者の権利擁護などの幅広い視点を伝えること</a:t>
            </a:r>
            <a:endParaRPr sz="2400" dirty="0">
              <a:latin typeface="BIZ UDPゴシック"/>
              <a:cs typeface="BIZ UDPゴシック"/>
            </a:endParaRPr>
          </a:p>
          <a:p>
            <a:pPr marL="953135">
              <a:lnSpc>
                <a:spcPct val="100000"/>
              </a:lnSpc>
            </a:pPr>
            <a:r>
              <a:rPr sz="2400" spc="-5" dirty="0">
                <a:latin typeface="BIZ UDPゴシック"/>
                <a:cs typeface="BIZ UDPゴシック"/>
              </a:rPr>
              <a:t>・</a:t>
            </a:r>
            <a:r>
              <a:rPr sz="2400" spc="-5" dirty="0" err="1">
                <a:latin typeface="BIZ UDPゴシック"/>
                <a:cs typeface="BIZ UDPゴシック"/>
              </a:rPr>
              <a:t>高度な専門的な知識・技術獲得のための研修などの企画・運営</a:t>
            </a:r>
            <a:endParaRPr sz="2400" dirty="0">
              <a:latin typeface="BIZ UDPゴシック"/>
              <a:cs typeface="BIZ UDPゴシック"/>
            </a:endParaRPr>
          </a:p>
          <a:p>
            <a:pPr>
              <a:lnSpc>
                <a:spcPct val="100000"/>
              </a:lnSpc>
              <a:spcBef>
                <a:spcPts val="25"/>
              </a:spcBef>
            </a:pPr>
            <a:endParaRPr sz="2300" dirty="0">
              <a:latin typeface="BIZ UDPゴシック"/>
              <a:cs typeface="BIZ UDPゴシック"/>
            </a:endParaRPr>
          </a:p>
          <a:p>
            <a:pPr marL="12700">
              <a:lnSpc>
                <a:spcPct val="100000"/>
              </a:lnSpc>
            </a:pPr>
            <a:r>
              <a:rPr lang="en-US" sz="3200" spc="-20" dirty="0">
                <a:latin typeface="BIZ UDPゴシック"/>
                <a:cs typeface="BIZ UDPゴシック"/>
              </a:rPr>
              <a:t>  </a:t>
            </a:r>
            <a:r>
              <a:rPr sz="3200" spc="-20" dirty="0" err="1">
                <a:latin typeface="BIZ UDPゴシック"/>
                <a:cs typeface="BIZ UDPゴシック"/>
              </a:rPr>
              <a:t>実施方法</a:t>
            </a:r>
            <a:endParaRPr sz="3200" dirty="0">
              <a:latin typeface="BIZ UDPゴシック"/>
              <a:cs typeface="BIZ UDPゴシック"/>
            </a:endParaRPr>
          </a:p>
          <a:p>
            <a:pPr marL="12700">
              <a:lnSpc>
                <a:spcPct val="100000"/>
              </a:lnSpc>
              <a:spcBef>
                <a:spcPts val="1245"/>
              </a:spcBef>
            </a:pPr>
            <a:r>
              <a:rPr lang="en-US" sz="2400" spc="-5" dirty="0">
                <a:latin typeface="BIZ UDPゴシック"/>
                <a:cs typeface="BIZ UDPゴシック"/>
              </a:rPr>
              <a:t> </a:t>
            </a:r>
            <a:r>
              <a:rPr sz="2400" spc="-5" dirty="0">
                <a:latin typeface="BIZ UDPゴシック" panose="020B0400000000000000" pitchFamily="50" charset="-128"/>
                <a:ea typeface="BIZ UDPゴシック" panose="020B0400000000000000" pitchFamily="50" charset="-128"/>
                <a:cs typeface="BIZ UDPゴシック"/>
              </a:rPr>
              <a:t>・</a:t>
            </a:r>
            <a:r>
              <a:rPr sz="2400" spc="-5" dirty="0" err="1">
                <a:latin typeface="BIZ UDPゴシック" panose="020B0400000000000000" pitchFamily="50" charset="-128"/>
                <a:ea typeface="BIZ UDPゴシック" panose="020B0400000000000000" pitchFamily="50" charset="-128"/>
                <a:cs typeface="BIZ UDPゴシック"/>
              </a:rPr>
              <a:t>適宜のスーパーバイズ</a:t>
            </a:r>
            <a:r>
              <a:rPr lang="ja-JP" altLang="en-US" sz="2400" spc="-5" dirty="0">
                <a:latin typeface="BIZ UDPゴシック" panose="020B0400000000000000" pitchFamily="50" charset="-128"/>
                <a:ea typeface="BIZ UDPゴシック" panose="020B0400000000000000" pitchFamily="50" charset="-128"/>
                <a:cs typeface="BIZ UDPゴシック"/>
              </a:rPr>
              <a:t>（できれば、ライブスーパービジョン）</a:t>
            </a:r>
            <a:endParaRPr sz="2400" dirty="0">
              <a:latin typeface="BIZ UDPゴシック" panose="020B0400000000000000" pitchFamily="50" charset="-128"/>
              <a:ea typeface="BIZ UDPゴシック" panose="020B0400000000000000" pitchFamily="50" charset="-128"/>
              <a:cs typeface="BIZ UDPゴシック"/>
            </a:endParaRPr>
          </a:p>
          <a:p>
            <a:pPr marL="12700">
              <a:lnSpc>
                <a:spcPct val="100000"/>
              </a:lnSpc>
            </a:pPr>
            <a:r>
              <a:rPr lang="en-US" sz="2400" dirty="0">
                <a:latin typeface="BIZ UDPゴシック" panose="020B0400000000000000" pitchFamily="50" charset="-128"/>
                <a:ea typeface="BIZ UDPゴシック" panose="020B0400000000000000" pitchFamily="50" charset="-128"/>
                <a:cs typeface="BIZ UDPゴシック"/>
              </a:rPr>
              <a:t> </a:t>
            </a:r>
            <a:r>
              <a:rPr sz="2400" dirty="0">
                <a:latin typeface="BIZ UDPゴシック" panose="020B0400000000000000" pitchFamily="50" charset="-128"/>
                <a:ea typeface="BIZ UDPゴシック" panose="020B0400000000000000" pitchFamily="50" charset="-128"/>
                <a:cs typeface="BIZ UDPゴシック"/>
              </a:rPr>
              <a:t>・「個別支援会議（事業所内カンファレンス）</a:t>
            </a:r>
            <a:r>
              <a:rPr sz="2400" spc="-5" dirty="0">
                <a:latin typeface="BIZ UDPゴシック" panose="020B0400000000000000" pitchFamily="50" charset="-128"/>
                <a:ea typeface="BIZ UDPゴシック" panose="020B0400000000000000" pitchFamily="50" charset="-128"/>
                <a:cs typeface="BIZ UDPゴシック"/>
              </a:rPr>
              <a:t>」の進行役として、議論を深める</a:t>
            </a:r>
            <a:endParaRPr sz="2400" dirty="0">
              <a:latin typeface="BIZ UDPゴシック" panose="020B0400000000000000" pitchFamily="50" charset="-128"/>
              <a:ea typeface="BIZ UDPゴシック" panose="020B0400000000000000" pitchFamily="50" charset="-128"/>
              <a:cs typeface="BIZ UDPゴシック"/>
            </a:endParaRPr>
          </a:p>
          <a:p>
            <a:pPr marL="12700">
              <a:lnSpc>
                <a:spcPct val="100000"/>
              </a:lnSpc>
            </a:pPr>
            <a:r>
              <a:rPr lang="en-US" sz="2400" spc="-5" dirty="0">
                <a:latin typeface="BIZ UDPゴシック" panose="020B0400000000000000" pitchFamily="50" charset="-128"/>
                <a:ea typeface="BIZ UDPゴシック" panose="020B0400000000000000" pitchFamily="50" charset="-128"/>
                <a:cs typeface="BIZ UDPゴシック"/>
              </a:rPr>
              <a:t> </a:t>
            </a:r>
            <a:r>
              <a:rPr sz="2400" spc="-5" dirty="0">
                <a:latin typeface="BIZ UDPゴシック" panose="020B0400000000000000" pitchFamily="50" charset="-128"/>
                <a:ea typeface="BIZ UDPゴシック" panose="020B0400000000000000" pitchFamily="50" charset="-128"/>
                <a:cs typeface="BIZ UDPゴシック"/>
              </a:rPr>
              <a:t>・「サービス等利用計画書」に基づく、事業所としての「個別支援計画」の作成</a:t>
            </a:r>
            <a:endParaRPr sz="2400" dirty="0">
              <a:latin typeface="BIZ UDPゴシック" panose="020B0400000000000000" pitchFamily="50" charset="-128"/>
              <a:ea typeface="BIZ UDPゴシック" panose="020B0400000000000000" pitchFamily="50" charset="-128"/>
              <a:cs typeface="BIZ UDPゴシック"/>
            </a:endParaRPr>
          </a:p>
          <a:p>
            <a:pPr marL="12700">
              <a:lnSpc>
                <a:spcPct val="100000"/>
              </a:lnSpc>
            </a:pPr>
            <a:r>
              <a:rPr lang="en-US" sz="2400" spc="-5" dirty="0">
                <a:latin typeface="BIZ UDPゴシック" panose="020B0400000000000000" pitchFamily="50" charset="-128"/>
                <a:ea typeface="BIZ UDPゴシック" panose="020B0400000000000000" pitchFamily="50" charset="-128"/>
                <a:cs typeface="BIZ UDPゴシック"/>
              </a:rPr>
              <a:t> </a:t>
            </a:r>
            <a:r>
              <a:rPr sz="2400" spc="-5" dirty="0">
                <a:latin typeface="BIZ UDPゴシック" panose="020B0400000000000000" pitchFamily="50" charset="-128"/>
                <a:ea typeface="BIZ UDPゴシック" panose="020B0400000000000000" pitchFamily="50" charset="-128"/>
                <a:cs typeface="BIZ UDPゴシック"/>
              </a:rPr>
              <a:t>・研修等で </a:t>
            </a:r>
            <a:r>
              <a:rPr sz="2400" dirty="0">
                <a:latin typeface="BIZ UDPゴシック" panose="020B0400000000000000" pitchFamily="50" charset="-128"/>
                <a:ea typeface="BIZ UDPゴシック" panose="020B0400000000000000" pitchFamily="50" charset="-128"/>
                <a:cs typeface="BIZ UDPゴシック"/>
              </a:rPr>
              <a:t>off</a:t>
            </a:r>
            <a:r>
              <a:rPr sz="2400" spc="15" dirty="0">
                <a:latin typeface="BIZ UDPゴシック" panose="020B0400000000000000" pitchFamily="50" charset="-128"/>
                <a:ea typeface="BIZ UDPゴシック" panose="020B0400000000000000" pitchFamily="50" charset="-128"/>
                <a:cs typeface="BIZ UDPゴシック"/>
              </a:rPr>
              <a:t> </a:t>
            </a:r>
            <a:r>
              <a:rPr sz="2400" dirty="0">
                <a:latin typeface="BIZ UDPゴシック" panose="020B0400000000000000" pitchFamily="50" charset="-128"/>
                <a:ea typeface="BIZ UDPゴシック" panose="020B0400000000000000" pitchFamily="50" charset="-128"/>
                <a:cs typeface="BIZ UDPゴシック"/>
              </a:rPr>
              <a:t>the</a:t>
            </a:r>
            <a:r>
              <a:rPr sz="2400" spc="-20" dirty="0">
                <a:latin typeface="BIZ UDPゴシック" panose="020B0400000000000000" pitchFamily="50" charset="-128"/>
                <a:ea typeface="BIZ UDPゴシック" panose="020B0400000000000000" pitchFamily="50" charset="-128"/>
                <a:cs typeface="BIZ UDPゴシック"/>
              </a:rPr>
              <a:t> </a:t>
            </a:r>
            <a:r>
              <a:rPr sz="2400" dirty="0">
                <a:latin typeface="BIZ UDPゴシック" panose="020B0400000000000000" pitchFamily="50" charset="-128"/>
                <a:ea typeface="BIZ UDPゴシック" panose="020B0400000000000000" pitchFamily="50" charset="-128"/>
                <a:cs typeface="BIZ UDPゴシック"/>
              </a:rPr>
              <a:t>job training</a:t>
            </a:r>
            <a:r>
              <a:rPr sz="2400" spc="-25" dirty="0">
                <a:latin typeface="BIZ UDPゴシック" panose="020B0400000000000000" pitchFamily="50" charset="-128"/>
                <a:ea typeface="BIZ UDPゴシック" panose="020B0400000000000000" pitchFamily="50" charset="-128"/>
                <a:cs typeface="BIZ UDPゴシック"/>
              </a:rPr>
              <a:t>を行う</a:t>
            </a:r>
            <a:endParaRPr sz="2400" dirty="0">
              <a:latin typeface="BIZ UDPゴシック" panose="020B0400000000000000" pitchFamily="50" charset="-128"/>
              <a:ea typeface="BIZ UDPゴシック" panose="020B0400000000000000" pitchFamily="50" charset="-128"/>
              <a:cs typeface="BIZ UDPゴシック"/>
            </a:endParaRPr>
          </a:p>
          <a:p>
            <a:pPr marL="12700">
              <a:lnSpc>
                <a:spcPct val="100000"/>
              </a:lnSpc>
            </a:pPr>
            <a:r>
              <a:rPr lang="en-US" sz="2400" spc="-5" dirty="0">
                <a:latin typeface="BIZ UDPゴシック" panose="020B0400000000000000" pitchFamily="50" charset="-128"/>
                <a:ea typeface="BIZ UDPゴシック" panose="020B0400000000000000" pitchFamily="50" charset="-128"/>
                <a:cs typeface="BIZ UDPゴシック"/>
              </a:rPr>
              <a:t> </a:t>
            </a:r>
            <a:r>
              <a:rPr sz="2400" spc="-5" dirty="0">
                <a:latin typeface="BIZ UDPゴシック" panose="020B0400000000000000" pitchFamily="50" charset="-128"/>
                <a:ea typeface="BIZ UDPゴシック" panose="020B0400000000000000" pitchFamily="50" charset="-128"/>
                <a:cs typeface="BIZ UDPゴシック"/>
              </a:rPr>
              <a:t>・</a:t>
            </a:r>
            <a:r>
              <a:rPr sz="2400" spc="-5" dirty="0" err="1">
                <a:latin typeface="BIZ UDPゴシック" panose="020B0400000000000000" pitchFamily="50" charset="-128"/>
                <a:ea typeface="BIZ UDPゴシック" panose="020B0400000000000000" pitchFamily="50" charset="-128"/>
                <a:cs typeface="BIZ UDPゴシック"/>
              </a:rPr>
              <a:t>利用者</a:t>
            </a:r>
            <a:r>
              <a:rPr lang="ja-JP" altLang="en-US" sz="2400" spc="-5" dirty="0">
                <a:latin typeface="BIZ UDPゴシック" panose="020B0400000000000000" pitchFamily="50" charset="-128"/>
                <a:ea typeface="BIZ UDPゴシック" panose="020B0400000000000000" pitchFamily="50" charset="-128"/>
                <a:cs typeface="BIZ UDPゴシック"/>
              </a:rPr>
              <a:t>支援</a:t>
            </a:r>
            <a:r>
              <a:rPr sz="2400" spc="-5" dirty="0">
                <a:latin typeface="BIZ UDPゴシック" panose="020B0400000000000000" pitchFamily="50" charset="-128"/>
                <a:ea typeface="BIZ UDPゴシック" panose="020B0400000000000000" pitchFamily="50" charset="-128"/>
                <a:cs typeface="BIZ UDPゴシック"/>
              </a:rPr>
              <a:t>、</a:t>
            </a:r>
            <a:r>
              <a:rPr sz="2400" spc="-5" dirty="0" err="1">
                <a:latin typeface="BIZ UDPゴシック" panose="020B0400000000000000" pitchFamily="50" charset="-128"/>
                <a:ea typeface="BIZ UDPゴシック" panose="020B0400000000000000" pitchFamily="50" charset="-128"/>
                <a:cs typeface="BIZ UDPゴシック"/>
              </a:rPr>
              <a:t>家族</a:t>
            </a:r>
            <a:r>
              <a:rPr lang="ja-JP" altLang="en-US" sz="2400" spc="-5" dirty="0">
                <a:latin typeface="BIZ UDPゴシック" panose="020B0400000000000000" pitchFamily="50" charset="-128"/>
                <a:ea typeface="BIZ UDPゴシック" panose="020B0400000000000000" pitchFamily="50" charset="-128"/>
                <a:cs typeface="BIZ UDPゴシック"/>
              </a:rPr>
              <a:t>対応</a:t>
            </a:r>
            <a:r>
              <a:rPr sz="2400" spc="-5" dirty="0">
                <a:latin typeface="BIZ UDPゴシック" panose="020B0400000000000000" pitchFamily="50" charset="-128"/>
                <a:ea typeface="BIZ UDPゴシック" panose="020B0400000000000000" pitchFamily="50" charset="-128"/>
                <a:cs typeface="BIZ UDPゴシック"/>
              </a:rPr>
              <a:t>、見学案内に同席する等 </a:t>
            </a:r>
            <a:r>
              <a:rPr sz="2400" dirty="0">
                <a:latin typeface="BIZ UDPゴシック" panose="020B0400000000000000" pitchFamily="50" charset="-128"/>
                <a:ea typeface="BIZ UDPゴシック" panose="020B0400000000000000" pitchFamily="50" charset="-128"/>
                <a:cs typeface="BIZ UDPゴシック"/>
              </a:rPr>
              <a:t>on</a:t>
            </a:r>
            <a:r>
              <a:rPr sz="2400" spc="20" dirty="0">
                <a:latin typeface="BIZ UDPゴシック" panose="020B0400000000000000" pitchFamily="50" charset="-128"/>
                <a:ea typeface="BIZ UDPゴシック" panose="020B0400000000000000" pitchFamily="50" charset="-128"/>
                <a:cs typeface="BIZ UDPゴシック"/>
              </a:rPr>
              <a:t> </a:t>
            </a:r>
            <a:r>
              <a:rPr sz="2400" dirty="0">
                <a:latin typeface="BIZ UDPゴシック" panose="020B0400000000000000" pitchFamily="50" charset="-128"/>
                <a:ea typeface="BIZ UDPゴシック" panose="020B0400000000000000" pitchFamily="50" charset="-128"/>
                <a:cs typeface="BIZ UDPゴシック"/>
              </a:rPr>
              <a:t>the job</a:t>
            </a:r>
            <a:r>
              <a:rPr sz="2400" spc="15" dirty="0">
                <a:latin typeface="BIZ UDPゴシック" panose="020B0400000000000000" pitchFamily="50" charset="-128"/>
                <a:ea typeface="BIZ UDPゴシック" panose="020B0400000000000000" pitchFamily="50" charset="-128"/>
                <a:cs typeface="BIZ UDPゴシック"/>
              </a:rPr>
              <a:t> </a:t>
            </a:r>
            <a:r>
              <a:rPr sz="2400" spc="-10" dirty="0">
                <a:latin typeface="BIZ UDPゴシック" panose="020B0400000000000000" pitchFamily="50" charset="-128"/>
                <a:ea typeface="BIZ UDPゴシック" panose="020B0400000000000000" pitchFamily="50" charset="-128"/>
                <a:cs typeface="BIZ UDPゴシック"/>
              </a:rPr>
              <a:t>training</a:t>
            </a:r>
            <a:r>
              <a:rPr sz="2400" spc="-25" dirty="0">
                <a:latin typeface="BIZ UDPゴシック" panose="020B0400000000000000" pitchFamily="50" charset="-128"/>
                <a:ea typeface="BIZ UDPゴシック" panose="020B0400000000000000" pitchFamily="50" charset="-128"/>
                <a:cs typeface="BIZ UDPゴシック"/>
              </a:rPr>
              <a:t>を行う</a:t>
            </a:r>
            <a:endParaRPr sz="2400" dirty="0">
              <a:latin typeface="BIZ UDPゴシック" panose="020B0400000000000000" pitchFamily="50" charset="-128"/>
              <a:ea typeface="BIZ UDPゴシック" panose="020B0400000000000000" pitchFamily="50" charset="-128"/>
              <a:cs typeface="BIZ UDPゴシック"/>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F986897-0A11-8A98-39CB-72E3C469F4F1}"/>
              </a:ext>
            </a:extLst>
          </p:cNvPr>
          <p:cNvSpPr txBox="1"/>
          <p:nvPr/>
        </p:nvSpPr>
        <p:spPr>
          <a:xfrm>
            <a:off x="2362200" y="3390501"/>
            <a:ext cx="7543800" cy="769441"/>
          </a:xfrm>
          <a:prstGeom prst="rect">
            <a:avLst/>
          </a:prstGeom>
          <a:noFill/>
        </p:spPr>
        <p:txBody>
          <a:bodyPr wrap="square" rtlCol="0">
            <a:spAutoFit/>
          </a:bodyPr>
          <a:lstStyle/>
          <a:p>
            <a:pPr algn="ctr"/>
            <a:r>
              <a:rPr kumimoji="1" lang="ja-JP" altLang="en-US" sz="4400" dirty="0">
                <a:latin typeface="BIZ UDPゴシック" panose="020B0400000000000000" pitchFamily="50" charset="-128"/>
                <a:ea typeface="BIZ UDPゴシック" panose="020B0400000000000000" pitchFamily="50" charset="-128"/>
              </a:rPr>
              <a:t>人材の育成</a:t>
            </a:r>
          </a:p>
        </p:txBody>
      </p:sp>
    </p:spTree>
    <p:extLst>
      <p:ext uri="{BB962C8B-B14F-4D97-AF65-F5344CB8AC3E}">
        <p14:creationId xmlns:p14="http://schemas.microsoft.com/office/powerpoint/2010/main" val="3868032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73988" y="438907"/>
            <a:ext cx="6290005" cy="629018"/>
          </a:xfrm>
          <a:prstGeom prst="rect">
            <a:avLst/>
          </a:prstGeom>
        </p:spPr>
        <p:txBody>
          <a:bodyPr vert="horz" wrap="square" lIns="0" tIns="13335" rIns="0" bIns="0" rtlCol="0">
            <a:spAutoFit/>
          </a:bodyPr>
          <a:lstStyle/>
          <a:p>
            <a:pPr marL="12700" algn="ctr">
              <a:lnSpc>
                <a:spcPct val="100000"/>
              </a:lnSpc>
              <a:spcBef>
                <a:spcPts val="105"/>
              </a:spcBef>
            </a:pPr>
            <a:r>
              <a:rPr sz="4000" spc="-10" dirty="0">
                <a:latin typeface="BIZ UDPゴシック" panose="020B0400000000000000" pitchFamily="50" charset="-128"/>
                <a:ea typeface="BIZ UDPゴシック" panose="020B0400000000000000" pitchFamily="50" charset="-128"/>
              </a:rPr>
              <a:t>研修で実施している</a:t>
            </a:r>
            <a:endParaRPr sz="4000" dirty="0">
              <a:latin typeface="BIZ UDPゴシック" panose="020B0400000000000000" pitchFamily="50" charset="-128"/>
              <a:ea typeface="BIZ UDPゴシック" panose="020B0400000000000000" pitchFamily="50" charset="-128"/>
            </a:endParaRPr>
          </a:p>
        </p:txBody>
      </p:sp>
      <p:grpSp>
        <p:nvGrpSpPr>
          <p:cNvPr id="3" name="object 3"/>
          <p:cNvGrpSpPr/>
          <p:nvPr/>
        </p:nvGrpSpPr>
        <p:grpSpPr>
          <a:xfrm>
            <a:off x="307088" y="2432810"/>
            <a:ext cx="3888104" cy="2746375"/>
            <a:chOff x="283463" y="2391155"/>
            <a:chExt cx="3888104" cy="2746375"/>
          </a:xfrm>
        </p:grpSpPr>
        <p:pic>
          <p:nvPicPr>
            <p:cNvPr id="4" name="object 4"/>
            <p:cNvPicPr/>
            <p:nvPr/>
          </p:nvPicPr>
          <p:blipFill>
            <a:blip r:embed="rId2" cstate="print"/>
            <a:stretch>
              <a:fillRect/>
            </a:stretch>
          </p:blipFill>
          <p:spPr>
            <a:xfrm>
              <a:off x="283463" y="2391155"/>
              <a:ext cx="3887724" cy="2746248"/>
            </a:xfrm>
            <a:prstGeom prst="rect">
              <a:avLst/>
            </a:prstGeom>
          </p:spPr>
        </p:pic>
        <p:pic>
          <p:nvPicPr>
            <p:cNvPr id="5" name="object 5"/>
            <p:cNvPicPr/>
            <p:nvPr/>
          </p:nvPicPr>
          <p:blipFill>
            <a:blip r:embed="rId3" cstate="print"/>
            <a:stretch>
              <a:fillRect/>
            </a:stretch>
          </p:blipFill>
          <p:spPr>
            <a:xfrm>
              <a:off x="746759" y="2912363"/>
              <a:ext cx="2961131" cy="1770888"/>
            </a:xfrm>
            <a:prstGeom prst="rect">
              <a:avLst/>
            </a:prstGeom>
          </p:spPr>
        </p:pic>
        <p:sp>
          <p:nvSpPr>
            <p:cNvPr id="6" name="object 6"/>
            <p:cNvSpPr/>
            <p:nvPr/>
          </p:nvSpPr>
          <p:spPr>
            <a:xfrm>
              <a:off x="309371" y="2417063"/>
              <a:ext cx="3785870" cy="2644140"/>
            </a:xfrm>
            <a:custGeom>
              <a:avLst/>
              <a:gdLst/>
              <a:ahLst/>
              <a:cxnLst/>
              <a:rect l="l" t="t" r="r" b="b"/>
              <a:pathLst>
                <a:path w="3785870" h="2644140">
                  <a:moveTo>
                    <a:pt x="1892808" y="0"/>
                  </a:moveTo>
                  <a:lnTo>
                    <a:pt x="1835987" y="584"/>
                  </a:lnTo>
                  <a:lnTo>
                    <a:pt x="1779583" y="2326"/>
                  </a:lnTo>
                  <a:lnTo>
                    <a:pt x="1723618" y="5209"/>
                  </a:lnTo>
                  <a:lnTo>
                    <a:pt x="1668116" y="9218"/>
                  </a:lnTo>
                  <a:lnTo>
                    <a:pt x="1613101" y="14335"/>
                  </a:lnTo>
                  <a:lnTo>
                    <a:pt x="1558595" y="20544"/>
                  </a:lnTo>
                  <a:lnTo>
                    <a:pt x="1504622" y="27830"/>
                  </a:lnTo>
                  <a:lnTo>
                    <a:pt x="1451206" y="36175"/>
                  </a:lnTo>
                  <a:lnTo>
                    <a:pt x="1398370" y="45563"/>
                  </a:lnTo>
                  <a:lnTo>
                    <a:pt x="1346137" y="55978"/>
                  </a:lnTo>
                  <a:lnTo>
                    <a:pt x="1294531" y="67403"/>
                  </a:lnTo>
                  <a:lnTo>
                    <a:pt x="1243576" y="79822"/>
                  </a:lnTo>
                  <a:lnTo>
                    <a:pt x="1193294" y="93220"/>
                  </a:lnTo>
                  <a:lnTo>
                    <a:pt x="1143709" y="107578"/>
                  </a:lnTo>
                  <a:lnTo>
                    <a:pt x="1094845" y="122882"/>
                  </a:lnTo>
                  <a:lnTo>
                    <a:pt x="1046724" y="139114"/>
                  </a:lnTo>
                  <a:lnTo>
                    <a:pt x="999371" y="156259"/>
                  </a:lnTo>
                  <a:lnTo>
                    <a:pt x="952809" y="174299"/>
                  </a:lnTo>
                  <a:lnTo>
                    <a:pt x="907061" y="193219"/>
                  </a:lnTo>
                  <a:lnTo>
                    <a:pt x="862151" y="213002"/>
                  </a:lnTo>
                  <a:lnTo>
                    <a:pt x="818102" y="233632"/>
                  </a:lnTo>
                  <a:lnTo>
                    <a:pt x="774937" y="255093"/>
                  </a:lnTo>
                  <a:lnTo>
                    <a:pt x="732680" y="277367"/>
                  </a:lnTo>
                  <a:lnTo>
                    <a:pt x="691355" y="300440"/>
                  </a:lnTo>
                  <a:lnTo>
                    <a:pt x="650984" y="324293"/>
                  </a:lnTo>
                  <a:lnTo>
                    <a:pt x="611591" y="348912"/>
                  </a:lnTo>
                  <a:lnTo>
                    <a:pt x="573200" y="374279"/>
                  </a:lnTo>
                  <a:lnTo>
                    <a:pt x="535834" y="400379"/>
                  </a:lnTo>
                  <a:lnTo>
                    <a:pt x="499517" y="427194"/>
                  </a:lnTo>
                  <a:lnTo>
                    <a:pt x="464271" y="454709"/>
                  </a:lnTo>
                  <a:lnTo>
                    <a:pt x="430121" y="482907"/>
                  </a:lnTo>
                  <a:lnTo>
                    <a:pt x="397089" y="511772"/>
                  </a:lnTo>
                  <a:lnTo>
                    <a:pt x="365200" y="541288"/>
                  </a:lnTo>
                  <a:lnTo>
                    <a:pt x="334476" y="571437"/>
                  </a:lnTo>
                  <a:lnTo>
                    <a:pt x="304941" y="602204"/>
                  </a:lnTo>
                  <a:lnTo>
                    <a:pt x="276618" y="633573"/>
                  </a:lnTo>
                  <a:lnTo>
                    <a:pt x="249532" y="665527"/>
                  </a:lnTo>
                  <a:lnTo>
                    <a:pt x="223704" y="698049"/>
                  </a:lnTo>
                  <a:lnTo>
                    <a:pt x="199160" y="731123"/>
                  </a:lnTo>
                  <a:lnTo>
                    <a:pt x="175921" y="764734"/>
                  </a:lnTo>
                  <a:lnTo>
                    <a:pt x="154012" y="798864"/>
                  </a:lnTo>
                  <a:lnTo>
                    <a:pt x="133455" y="833497"/>
                  </a:lnTo>
                  <a:lnTo>
                    <a:pt x="114276" y="868617"/>
                  </a:lnTo>
                  <a:lnTo>
                    <a:pt x="96496" y="904207"/>
                  </a:lnTo>
                  <a:lnTo>
                    <a:pt x="80139" y="940251"/>
                  </a:lnTo>
                  <a:lnTo>
                    <a:pt x="65228" y="976734"/>
                  </a:lnTo>
                  <a:lnTo>
                    <a:pt x="51788" y="1013637"/>
                  </a:lnTo>
                  <a:lnTo>
                    <a:pt x="39842" y="1050945"/>
                  </a:lnTo>
                  <a:lnTo>
                    <a:pt x="29412" y="1088642"/>
                  </a:lnTo>
                  <a:lnTo>
                    <a:pt x="20522" y="1126712"/>
                  </a:lnTo>
                  <a:lnTo>
                    <a:pt x="13197" y="1165137"/>
                  </a:lnTo>
                  <a:lnTo>
                    <a:pt x="7458" y="1203902"/>
                  </a:lnTo>
                  <a:lnTo>
                    <a:pt x="3330" y="1242990"/>
                  </a:lnTo>
                  <a:lnTo>
                    <a:pt x="836" y="1282384"/>
                  </a:lnTo>
                  <a:lnTo>
                    <a:pt x="0" y="1322070"/>
                  </a:lnTo>
                  <a:lnTo>
                    <a:pt x="836" y="1361755"/>
                  </a:lnTo>
                  <a:lnTo>
                    <a:pt x="3330" y="1401149"/>
                  </a:lnTo>
                  <a:lnTo>
                    <a:pt x="7458" y="1440237"/>
                  </a:lnTo>
                  <a:lnTo>
                    <a:pt x="13197" y="1479002"/>
                  </a:lnTo>
                  <a:lnTo>
                    <a:pt x="20522" y="1517427"/>
                  </a:lnTo>
                  <a:lnTo>
                    <a:pt x="29412" y="1555497"/>
                  </a:lnTo>
                  <a:lnTo>
                    <a:pt x="39842" y="1593194"/>
                  </a:lnTo>
                  <a:lnTo>
                    <a:pt x="51788" y="1630502"/>
                  </a:lnTo>
                  <a:lnTo>
                    <a:pt x="65228" y="1667405"/>
                  </a:lnTo>
                  <a:lnTo>
                    <a:pt x="80139" y="1703888"/>
                  </a:lnTo>
                  <a:lnTo>
                    <a:pt x="96496" y="1739932"/>
                  </a:lnTo>
                  <a:lnTo>
                    <a:pt x="114276" y="1775522"/>
                  </a:lnTo>
                  <a:lnTo>
                    <a:pt x="133455" y="1810642"/>
                  </a:lnTo>
                  <a:lnTo>
                    <a:pt x="154012" y="1845275"/>
                  </a:lnTo>
                  <a:lnTo>
                    <a:pt x="175921" y="1879405"/>
                  </a:lnTo>
                  <a:lnTo>
                    <a:pt x="199160" y="1913016"/>
                  </a:lnTo>
                  <a:lnTo>
                    <a:pt x="223704" y="1946090"/>
                  </a:lnTo>
                  <a:lnTo>
                    <a:pt x="249532" y="1978612"/>
                  </a:lnTo>
                  <a:lnTo>
                    <a:pt x="276618" y="2010566"/>
                  </a:lnTo>
                  <a:lnTo>
                    <a:pt x="304941" y="2041935"/>
                  </a:lnTo>
                  <a:lnTo>
                    <a:pt x="334476" y="2072702"/>
                  </a:lnTo>
                  <a:lnTo>
                    <a:pt x="365200" y="2102851"/>
                  </a:lnTo>
                  <a:lnTo>
                    <a:pt x="397089" y="2132367"/>
                  </a:lnTo>
                  <a:lnTo>
                    <a:pt x="430121" y="2161232"/>
                  </a:lnTo>
                  <a:lnTo>
                    <a:pt x="464271" y="2189430"/>
                  </a:lnTo>
                  <a:lnTo>
                    <a:pt x="499517" y="2216945"/>
                  </a:lnTo>
                  <a:lnTo>
                    <a:pt x="535834" y="2243760"/>
                  </a:lnTo>
                  <a:lnTo>
                    <a:pt x="573200" y="2269860"/>
                  </a:lnTo>
                  <a:lnTo>
                    <a:pt x="611591" y="2295227"/>
                  </a:lnTo>
                  <a:lnTo>
                    <a:pt x="650984" y="2319846"/>
                  </a:lnTo>
                  <a:lnTo>
                    <a:pt x="691355" y="2343699"/>
                  </a:lnTo>
                  <a:lnTo>
                    <a:pt x="732680" y="2366772"/>
                  </a:lnTo>
                  <a:lnTo>
                    <a:pt x="774937" y="2389046"/>
                  </a:lnTo>
                  <a:lnTo>
                    <a:pt x="818102" y="2410507"/>
                  </a:lnTo>
                  <a:lnTo>
                    <a:pt x="862151" y="2431137"/>
                  </a:lnTo>
                  <a:lnTo>
                    <a:pt x="907061" y="2450920"/>
                  </a:lnTo>
                  <a:lnTo>
                    <a:pt x="952809" y="2469840"/>
                  </a:lnTo>
                  <a:lnTo>
                    <a:pt x="999371" y="2487880"/>
                  </a:lnTo>
                  <a:lnTo>
                    <a:pt x="1046724" y="2505025"/>
                  </a:lnTo>
                  <a:lnTo>
                    <a:pt x="1094845" y="2521257"/>
                  </a:lnTo>
                  <a:lnTo>
                    <a:pt x="1143709" y="2536561"/>
                  </a:lnTo>
                  <a:lnTo>
                    <a:pt x="1193294" y="2550919"/>
                  </a:lnTo>
                  <a:lnTo>
                    <a:pt x="1243576" y="2564317"/>
                  </a:lnTo>
                  <a:lnTo>
                    <a:pt x="1294531" y="2576736"/>
                  </a:lnTo>
                  <a:lnTo>
                    <a:pt x="1346137" y="2588161"/>
                  </a:lnTo>
                  <a:lnTo>
                    <a:pt x="1398370" y="2598576"/>
                  </a:lnTo>
                  <a:lnTo>
                    <a:pt x="1451206" y="2607964"/>
                  </a:lnTo>
                  <a:lnTo>
                    <a:pt x="1504622" y="2616309"/>
                  </a:lnTo>
                  <a:lnTo>
                    <a:pt x="1558595" y="2623595"/>
                  </a:lnTo>
                  <a:lnTo>
                    <a:pt x="1613101" y="2629804"/>
                  </a:lnTo>
                  <a:lnTo>
                    <a:pt x="1668116" y="2634921"/>
                  </a:lnTo>
                  <a:lnTo>
                    <a:pt x="1723618" y="2638930"/>
                  </a:lnTo>
                  <a:lnTo>
                    <a:pt x="1779583" y="2641813"/>
                  </a:lnTo>
                  <a:lnTo>
                    <a:pt x="1835987" y="2643555"/>
                  </a:lnTo>
                  <a:lnTo>
                    <a:pt x="1892808" y="2644140"/>
                  </a:lnTo>
                  <a:lnTo>
                    <a:pt x="1949626" y="2643555"/>
                  </a:lnTo>
                  <a:lnTo>
                    <a:pt x="2006028" y="2641813"/>
                  </a:lnTo>
                  <a:lnTo>
                    <a:pt x="2061991" y="2638930"/>
                  </a:lnTo>
                  <a:lnTo>
                    <a:pt x="2117491" y="2634921"/>
                  </a:lnTo>
                  <a:lnTo>
                    <a:pt x="2172506" y="2629804"/>
                  </a:lnTo>
                  <a:lnTo>
                    <a:pt x="2227010" y="2623595"/>
                  </a:lnTo>
                  <a:lnTo>
                    <a:pt x="2280982" y="2616309"/>
                  </a:lnTo>
                  <a:lnTo>
                    <a:pt x="2334397" y="2607964"/>
                  </a:lnTo>
                  <a:lnTo>
                    <a:pt x="2387232" y="2598576"/>
                  </a:lnTo>
                  <a:lnTo>
                    <a:pt x="2439464" y="2588161"/>
                  </a:lnTo>
                  <a:lnTo>
                    <a:pt x="2491069" y="2576736"/>
                  </a:lnTo>
                  <a:lnTo>
                    <a:pt x="2542024" y="2564317"/>
                  </a:lnTo>
                  <a:lnTo>
                    <a:pt x="2592305" y="2550919"/>
                  </a:lnTo>
                  <a:lnTo>
                    <a:pt x="2641890" y="2536561"/>
                  </a:lnTo>
                  <a:lnTo>
                    <a:pt x="2690754" y="2521257"/>
                  </a:lnTo>
                  <a:lnTo>
                    <a:pt x="2738874" y="2505025"/>
                  </a:lnTo>
                  <a:lnTo>
                    <a:pt x="2786227" y="2487880"/>
                  </a:lnTo>
                  <a:lnTo>
                    <a:pt x="2832789" y="2469840"/>
                  </a:lnTo>
                  <a:lnTo>
                    <a:pt x="2878537" y="2450920"/>
                  </a:lnTo>
                  <a:lnTo>
                    <a:pt x="2923447" y="2431137"/>
                  </a:lnTo>
                  <a:lnTo>
                    <a:pt x="2967497" y="2410507"/>
                  </a:lnTo>
                  <a:lnTo>
                    <a:pt x="3010661" y="2389046"/>
                  </a:lnTo>
                  <a:lnTo>
                    <a:pt x="3052919" y="2366772"/>
                  </a:lnTo>
                  <a:lnTo>
                    <a:pt x="3094244" y="2343699"/>
                  </a:lnTo>
                  <a:lnTo>
                    <a:pt x="3134616" y="2319846"/>
                  </a:lnTo>
                  <a:lnTo>
                    <a:pt x="3174009" y="2295227"/>
                  </a:lnTo>
                  <a:lnTo>
                    <a:pt x="3212400" y="2269860"/>
                  </a:lnTo>
                  <a:lnTo>
                    <a:pt x="3249767" y="2243760"/>
                  </a:lnTo>
                  <a:lnTo>
                    <a:pt x="3286085" y="2216945"/>
                  </a:lnTo>
                  <a:lnTo>
                    <a:pt x="3321331" y="2189430"/>
                  </a:lnTo>
                  <a:lnTo>
                    <a:pt x="3355482" y="2161232"/>
                  </a:lnTo>
                  <a:lnTo>
                    <a:pt x="3388514" y="2132367"/>
                  </a:lnTo>
                  <a:lnTo>
                    <a:pt x="3420404" y="2102851"/>
                  </a:lnTo>
                  <a:lnTo>
                    <a:pt x="3451129" y="2072702"/>
                  </a:lnTo>
                  <a:lnTo>
                    <a:pt x="3480664" y="2041935"/>
                  </a:lnTo>
                  <a:lnTo>
                    <a:pt x="3508988" y="2010566"/>
                  </a:lnTo>
                  <a:lnTo>
                    <a:pt x="3536075" y="1978612"/>
                  </a:lnTo>
                  <a:lnTo>
                    <a:pt x="3561903" y="1946090"/>
                  </a:lnTo>
                  <a:lnTo>
                    <a:pt x="3586449" y="1913016"/>
                  </a:lnTo>
                  <a:lnTo>
                    <a:pt x="3609688" y="1879405"/>
                  </a:lnTo>
                  <a:lnTo>
                    <a:pt x="3631598" y="1845275"/>
                  </a:lnTo>
                  <a:lnTo>
                    <a:pt x="3652155" y="1810642"/>
                  </a:lnTo>
                  <a:lnTo>
                    <a:pt x="3671335" y="1775522"/>
                  </a:lnTo>
                  <a:lnTo>
                    <a:pt x="3689116" y="1739932"/>
                  </a:lnTo>
                  <a:lnTo>
                    <a:pt x="3705473" y="1703888"/>
                  </a:lnTo>
                  <a:lnTo>
                    <a:pt x="3720384" y="1667405"/>
                  </a:lnTo>
                  <a:lnTo>
                    <a:pt x="3733825" y="1630502"/>
                  </a:lnTo>
                  <a:lnTo>
                    <a:pt x="3745772" y="1593194"/>
                  </a:lnTo>
                  <a:lnTo>
                    <a:pt x="3756202" y="1555497"/>
                  </a:lnTo>
                  <a:lnTo>
                    <a:pt x="3765092" y="1517427"/>
                  </a:lnTo>
                  <a:lnTo>
                    <a:pt x="3772418" y="1479002"/>
                  </a:lnTo>
                  <a:lnTo>
                    <a:pt x="3778157" y="1440237"/>
                  </a:lnTo>
                  <a:lnTo>
                    <a:pt x="3782285" y="1401149"/>
                  </a:lnTo>
                  <a:lnTo>
                    <a:pt x="3784779" y="1361755"/>
                  </a:lnTo>
                  <a:lnTo>
                    <a:pt x="3785616" y="1322070"/>
                  </a:lnTo>
                  <a:lnTo>
                    <a:pt x="3784779" y="1282384"/>
                  </a:lnTo>
                  <a:lnTo>
                    <a:pt x="3782285" y="1242990"/>
                  </a:lnTo>
                  <a:lnTo>
                    <a:pt x="3778157" y="1203902"/>
                  </a:lnTo>
                  <a:lnTo>
                    <a:pt x="3772418" y="1165137"/>
                  </a:lnTo>
                  <a:lnTo>
                    <a:pt x="3765092" y="1126712"/>
                  </a:lnTo>
                  <a:lnTo>
                    <a:pt x="3756202" y="1088642"/>
                  </a:lnTo>
                  <a:lnTo>
                    <a:pt x="3745772" y="1050945"/>
                  </a:lnTo>
                  <a:lnTo>
                    <a:pt x="3733825" y="1013637"/>
                  </a:lnTo>
                  <a:lnTo>
                    <a:pt x="3720384" y="976734"/>
                  </a:lnTo>
                  <a:lnTo>
                    <a:pt x="3705473" y="940251"/>
                  </a:lnTo>
                  <a:lnTo>
                    <a:pt x="3689116" y="904207"/>
                  </a:lnTo>
                  <a:lnTo>
                    <a:pt x="3671335" y="868617"/>
                  </a:lnTo>
                  <a:lnTo>
                    <a:pt x="3652155" y="833497"/>
                  </a:lnTo>
                  <a:lnTo>
                    <a:pt x="3631598" y="798864"/>
                  </a:lnTo>
                  <a:lnTo>
                    <a:pt x="3609688" y="764734"/>
                  </a:lnTo>
                  <a:lnTo>
                    <a:pt x="3586449" y="731123"/>
                  </a:lnTo>
                  <a:lnTo>
                    <a:pt x="3561903" y="698049"/>
                  </a:lnTo>
                  <a:lnTo>
                    <a:pt x="3536075" y="665527"/>
                  </a:lnTo>
                  <a:lnTo>
                    <a:pt x="3508988" y="633573"/>
                  </a:lnTo>
                  <a:lnTo>
                    <a:pt x="3480664" y="602204"/>
                  </a:lnTo>
                  <a:lnTo>
                    <a:pt x="3451129" y="571437"/>
                  </a:lnTo>
                  <a:lnTo>
                    <a:pt x="3420404" y="541288"/>
                  </a:lnTo>
                  <a:lnTo>
                    <a:pt x="3388514" y="511772"/>
                  </a:lnTo>
                  <a:lnTo>
                    <a:pt x="3355482" y="482907"/>
                  </a:lnTo>
                  <a:lnTo>
                    <a:pt x="3321331" y="454709"/>
                  </a:lnTo>
                  <a:lnTo>
                    <a:pt x="3286085" y="427194"/>
                  </a:lnTo>
                  <a:lnTo>
                    <a:pt x="3249767" y="400379"/>
                  </a:lnTo>
                  <a:lnTo>
                    <a:pt x="3212400" y="374279"/>
                  </a:lnTo>
                  <a:lnTo>
                    <a:pt x="3174009" y="348912"/>
                  </a:lnTo>
                  <a:lnTo>
                    <a:pt x="3134616" y="324293"/>
                  </a:lnTo>
                  <a:lnTo>
                    <a:pt x="3094244" y="300440"/>
                  </a:lnTo>
                  <a:lnTo>
                    <a:pt x="3052919" y="277367"/>
                  </a:lnTo>
                  <a:lnTo>
                    <a:pt x="3010662" y="255093"/>
                  </a:lnTo>
                  <a:lnTo>
                    <a:pt x="2967497" y="233632"/>
                  </a:lnTo>
                  <a:lnTo>
                    <a:pt x="2923447" y="213002"/>
                  </a:lnTo>
                  <a:lnTo>
                    <a:pt x="2878537" y="193219"/>
                  </a:lnTo>
                  <a:lnTo>
                    <a:pt x="2832789" y="174299"/>
                  </a:lnTo>
                  <a:lnTo>
                    <a:pt x="2786227" y="156259"/>
                  </a:lnTo>
                  <a:lnTo>
                    <a:pt x="2738874" y="139114"/>
                  </a:lnTo>
                  <a:lnTo>
                    <a:pt x="2690754" y="122882"/>
                  </a:lnTo>
                  <a:lnTo>
                    <a:pt x="2641890" y="107578"/>
                  </a:lnTo>
                  <a:lnTo>
                    <a:pt x="2592305" y="93220"/>
                  </a:lnTo>
                  <a:lnTo>
                    <a:pt x="2542024" y="79822"/>
                  </a:lnTo>
                  <a:lnTo>
                    <a:pt x="2491069" y="67403"/>
                  </a:lnTo>
                  <a:lnTo>
                    <a:pt x="2439464" y="55978"/>
                  </a:lnTo>
                  <a:lnTo>
                    <a:pt x="2387232" y="45563"/>
                  </a:lnTo>
                  <a:lnTo>
                    <a:pt x="2334397" y="36175"/>
                  </a:lnTo>
                  <a:lnTo>
                    <a:pt x="2280982" y="27830"/>
                  </a:lnTo>
                  <a:lnTo>
                    <a:pt x="2227010" y="20544"/>
                  </a:lnTo>
                  <a:lnTo>
                    <a:pt x="2172506" y="14335"/>
                  </a:lnTo>
                  <a:lnTo>
                    <a:pt x="2117491" y="9218"/>
                  </a:lnTo>
                  <a:lnTo>
                    <a:pt x="2061991" y="5209"/>
                  </a:lnTo>
                  <a:lnTo>
                    <a:pt x="2006028" y="2326"/>
                  </a:lnTo>
                  <a:lnTo>
                    <a:pt x="1949626" y="584"/>
                  </a:lnTo>
                  <a:lnTo>
                    <a:pt x="1892808" y="0"/>
                  </a:lnTo>
                  <a:close/>
                </a:path>
              </a:pathLst>
            </a:custGeom>
            <a:solidFill>
              <a:srgbClr val="F8CAAC"/>
            </a:solidFill>
            <a:ln w="12700">
              <a:solidFill>
                <a:schemeClr val="tx1">
                  <a:lumMod val="50000"/>
                  <a:lumOff val="50000"/>
                </a:schemeClr>
              </a:solidFill>
            </a:ln>
          </p:spPr>
          <p:txBody>
            <a:bodyPr wrap="square" lIns="0" tIns="0" rIns="0" bIns="0" rtlCol="0"/>
            <a:lstStyle/>
            <a:p>
              <a:endParaRPr/>
            </a:p>
          </p:txBody>
        </p:sp>
      </p:grpSp>
      <p:sp>
        <p:nvSpPr>
          <p:cNvPr id="17" name="object 17"/>
          <p:cNvSpPr txBox="1"/>
          <p:nvPr/>
        </p:nvSpPr>
        <p:spPr>
          <a:xfrm>
            <a:off x="8668511" y="3264408"/>
            <a:ext cx="3286125" cy="955675"/>
          </a:xfrm>
          <a:prstGeom prst="rect">
            <a:avLst/>
          </a:prstGeom>
          <a:solidFill>
            <a:schemeClr val="accent5">
              <a:lumMod val="60000"/>
              <a:lumOff val="40000"/>
            </a:schemeClr>
          </a:solidFill>
          <a:ln>
            <a:solidFill>
              <a:schemeClr val="tx1">
                <a:lumMod val="50000"/>
                <a:lumOff val="50000"/>
              </a:schemeClr>
            </a:solidFill>
          </a:ln>
        </p:spPr>
        <p:style>
          <a:lnRef idx="0">
            <a:schemeClr val="accent6"/>
          </a:lnRef>
          <a:fillRef idx="3">
            <a:schemeClr val="accent6"/>
          </a:fillRef>
          <a:effectRef idx="3">
            <a:schemeClr val="accent6"/>
          </a:effectRef>
          <a:fontRef idx="minor">
            <a:schemeClr val="lt1"/>
          </a:fontRef>
        </p:style>
        <p:txBody>
          <a:bodyPr vert="horz" wrap="square" lIns="0" tIns="71120" rIns="0" bIns="0" rtlCol="0">
            <a:spAutoFit/>
          </a:bodyPr>
          <a:lstStyle/>
          <a:p>
            <a:pPr marL="92075" marR="88265">
              <a:lnSpc>
                <a:spcPct val="100000"/>
              </a:lnSpc>
              <a:spcBef>
                <a:spcPts val="560"/>
              </a:spcBef>
            </a:pPr>
            <a:r>
              <a:rPr sz="2800" b="1" spc="220" dirty="0">
                <a:solidFill>
                  <a:sysClr val="windowText" lastClr="000000"/>
                </a:solidFill>
                <a:latin typeface="BIZ UDPゴシック"/>
                <a:cs typeface="BIZ UDPゴシック"/>
              </a:rPr>
              <a:t>人材育成が可能と</a:t>
            </a:r>
            <a:r>
              <a:rPr sz="2800" b="1" spc="-45" dirty="0">
                <a:solidFill>
                  <a:sysClr val="windowText" lastClr="000000"/>
                </a:solidFill>
                <a:latin typeface="BIZ UDPゴシック"/>
                <a:cs typeface="BIZ UDPゴシック"/>
              </a:rPr>
              <a:t>なるのか？</a:t>
            </a:r>
            <a:endParaRPr sz="2800" dirty="0">
              <a:solidFill>
                <a:sysClr val="windowText" lastClr="000000"/>
              </a:solidFill>
              <a:latin typeface="BIZ UDPゴシック"/>
              <a:cs typeface="BIZ UDPゴシック"/>
            </a:endParaRPr>
          </a:p>
        </p:txBody>
      </p:sp>
      <p:sp>
        <p:nvSpPr>
          <p:cNvPr id="18" name="object 18"/>
          <p:cNvSpPr txBox="1"/>
          <p:nvPr/>
        </p:nvSpPr>
        <p:spPr>
          <a:xfrm>
            <a:off x="1673802" y="1395642"/>
            <a:ext cx="9286100" cy="752129"/>
          </a:xfrm>
          <a:prstGeom prst="rect">
            <a:avLst/>
          </a:prstGeom>
        </p:spPr>
        <p:txBody>
          <a:bodyPr vert="horz" wrap="square" lIns="0" tIns="13335" rIns="0" bIns="0" rtlCol="0">
            <a:spAutoFit/>
          </a:bodyPr>
          <a:lstStyle/>
          <a:p>
            <a:pPr marL="12700" marR="5080">
              <a:lnSpc>
                <a:spcPct val="100000"/>
              </a:lnSpc>
              <a:spcBef>
                <a:spcPts val="105"/>
              </a:spcBef>
            </a:pPr>
            <a:r>
              <a:rPr sz="2400" b="1" spc="-20" dirty="0" err="1">
                <a:latin typeface="BIZ UDPゴシック" panose="020B0400000000000000" pitchFamily="50" charset="-128"/>
                <a:ea typeface="BIZ UDPゴシック" panose="020B0400000000000000" pitchFamily="50" charset="-128"/>
                <a:cs typeface="BIZ UDPゴシック"/>
              </a:rPr>
              <a:t>当法人の場合は以下のようにして、研修を体系化し、適材適所で研修を受けるこ</a:t>
            </a:r>
            <a:r>
              <a:rPr sz="2400" b="1" spc="-5" dirty="0" err="1">
                <a:latin typeface="BIZ UDPゴシック" panose="020B0400000000000000" pitchFamily="50" charset="-128"/>
                <a:ea typeface="BIZ UDPゴシック" panose="020B0400000000000000" pitchFamily="50" charset="-128"/>
                <a:cs typeface="BIZ UDPゴシック"/>
              </a:rPr>
              <a:t>との出来</a:t>
            </a:r>
            <a:r>
              <a:rPr lang="ja-JP" altLang="en-US" sz="2400" b="1" spc="-5" dirty="0">
                <a:latin typeface="BIZ UDPゴシック" panose="020B0400000000000000" pitchFamily="50" charset="-128"/>
                <a:ea typeface="BIZ UDPゴシック" panose="020B0400000000000000" pitchFamily="50" charset="-128"/>
                <a:cs typeface="BIZ UDPゴシック"/>
              </a:rPr>
              <a:t>る体制を</a:t>
            </a:r>
            <a:r>
              <a:rPr sz="2400" b="1" spc="-5" dirty="0" err="1">
                <a:latin typeface="BIZ UDPゴシック" panose="020B0400000000000000" pitchFamily="50" charset="-128"/>
                <a:ea typeface="BIZ UDPゴシック" panose="020B0400000000000000" pitchFamily="50" charset="-128"/>
                <a:cs typeface="BIZ UDPゴシック"/>
              </a:rPr>
              <a:t>確立</a:t>
            </a:r>
            <a:r>
              <a:rPr lang="ja-JP" altLang="en-US" sz="2400" b="1" spc="-5" dirty="0">
                <a:latin typeface="BIZ UDPゴシック" panose="020B0400000000000000" pitchFamily="50" charset="-128"/>
                <a:ea typeface="BIZ UDPゴシック" panose="020B0400000000000000" pitchFamily="50" charset="-128"/>
                <a:cs typeface="BIZ UDPゴシック"/>
              </a:rPr>
              <a:t>しています。</a:t>
            </a:r>
            <a:endParaRPr sz="2400" b="1" dirty="0">
              <a:latin typeface="BIZ UDPゴシック" panose="020B0400000000000000" pitchFamily="50" charset="-128"/>
              <a:ea typeface="BIZ UDPゴシック" panose="020B0400000000000000" pitchFamily="50" charset="-128"/>
              <a:cs typeface="BIZ UDPゴシック"/>
            </a:endParaRPr>
          </a:p>
        </p:txBody>
      </p:sp>
      <p:sp>
        <p:nvSpPr>
          <p:cNvPr id="19" name="object 19"/>
          <p:cNvSpPr txBox="1"/>
          <p:nvPr/>
        </p:nvSpPr>
        <p:spPr>
          <a:xfrm>
            <a:off x="770384" y="5372895"/>
            <a:ext cx="10897184" cy="874598"/>
          </a:xfrm>
          <a:prstGeom prst="rect">
            <a:avLst/>
          </a:prstGeom>
        </p:spPr>
        <p:txBody>
          <a:bodyPr vert="horz" wrap="square" lIns="0" tIns="12700" rIns="0" bIns="0" rtlCol="0">
            <a:spAutoFit/>
          </a:bodyPr>
          <a:lstStyle/>
          <a:p>
            <a:pPr>
              <a:lnSpc>
                <a:spcPct val="100000"/>
              </a:lnSpc>
            </a:pPr>
            <a:r>
              <a:rPr sz="2800" spc="-25" dirty="0" err="1">
                <a:latin typeface="BIZ UDPゴシック"/>
                <a:cs typeface="BIZ UDPゴシック"/>
              </a:rPr>
              <a:t>このような研修体系を確立し、研修に適宜派遣しても人材育成が出来るとは思えないのが</a:t>
            </a:r>
            <a:r>
              <a:rPr sz="2800" spc="-20" dirty="0" err="1">
                <a:latin typeface="BIZ UDPゴシック"/>
                <a:cs typeface="BIZ UDPゴシック"/>
              </a:rPr>
              <a:t>現状です</a:t>
            </a:r>
            <a:r>
              <a:rPr sz="2800" spc="-20" dirty="0">
                <a:latin typeface="BIZ UDPゴシック"/>
                <a:cs typeface="BIZ UDPゴシック"/>
              </a:rPr>
              <a:t>。</a:t>
            </a:r>
            <a:endParaRPr sz="2800" dirty="0">
              <a:latin typeface="BIZ UDPゴシック"/>
              <a:cs typeface="BIZ UDPゴシック"/>
            </a:endParaRPr>
          </a:p>
        </p:txBody>
      </p:sp>
      <p:grpSp>
        <p:nvGrpSpPr>
          <p:cNvPr id="20" name="object 20"/>
          <p:cNvGrpSpPr/>
          <p:nvPr/>
        </p:nvGrpSpPr>
        <p:grpSpPr>
          <a:xfrm>
            <a:off x="4683124" y="2601213"/>
            <a:ext cx="3317875" cy="2459990"/>
            <a:chOff x="4712208" y="2606039"/>
            <a:chExt cx="3317875" cy="2459990"/>
          </a:xfrm>
        </p:grpSpPr>
        <p:pic>
          <p:nvPicPr>
            <p:cNvPr id="21" name="object 21"/>
            <p:cNvPicPr/>
            <p:nvPr/>
          </p:nvPicPr>
          <p:blipFill>
            <a:blip r:embed="rId4" cstate="print"/>
            <a:stretch>
              <a:fillRect/>
            </a:stretch>
          </p:blipFill>
          <p:spPr>
            <a:xfrm>
              <a:off x="4712208" y="2606039"/>
              <a:ext cx="3317747" cy="2459736"/>
            </a:xfrm>
            <a:prstGeom prst="rect">
              <a:avLst/>
            </a:prstGeom>
          </p:spPr>
        </p:pic>
        <p:sp>
          <p:nvSpPr>
            <p:cNvPr id="22" name="object 22"/>
            <p:cNvSpPr/>
            <p:nvPr/>
          </p:nvSpPr>
          <p:spPr>
            <a:xfrm>
              <a:off x="4738116" y="2631947"/>
              <a:ext cx="3215640" cy="2357755"/>
            </a:xfrm>
            <a:custGeom>
              <a:avLst/>
              <a:gdLst/>
              <a:ahLst/>
              <a:cxnLst/>
              <a:rect l="l" t="t" r="r" b="b"/>
              <a:pathLst>
                <a:path w="3215640" h="2357754">
                  <a:moveTo>
                    <a:pt x="1607820" y="0"/>
                  </a:moveTo>
                  <a:lnTo>
                    <a:pt x="1552544" y="683"/>
                  </a:lnTo>
                  <a:lnTo>
                    <a:pt x="1497737" y="2719"/>
                  </a:lnTo>
                  <a:lnTo>
                    <a:pt x="1443428" y="6086"/>
                  </a:lnTo>
                  <a:lnTo>
                    <a:pt x="1389646" y="10761"/>
                  </a:lnTo>
                  <a:lnTo>
                    <a:pt x="1336422" y="16724"/>
                  </a:lnTo>
                  <a:lnTo>
                    <a:pt x="1283785" y="23950"/>
                  </a:lnTo>
                  <a:lnTo>
                    <a:pt x="1231766" y="32420"/>
                  </a:lnTo>
                  <a:lnTo>
                    <a:pt x="1180394" y="42111"/>
                  </a:lnTo>
                  <a:lnTo>
                    <a:pt x="1129699" y="53000"/>
                  </a:lnTo>
                  <a:lnTo>
                    <a:pt x="1079712" y="65066"/>
                  </a:lnTo>
                  <a:lnTo>
                    <a:pt x="1030462" y="78288"/>
                  </a:lnTo>
                  <a:lnTo>
                    <a:pt x="981979" y="92642"/>
                  </a:lnTo>
                  <a:lnTo>
                    <a:pt x="934294" y="108107"/>
                  </a:lnTo>
                  <a:lnTo>
                    <a:pt x="887435" y="124662"/>
                  </a:lnTo>
                  <a:lnTo>
                    <a:pt x="841433" y="142284"/>
                  </a:lnTo>
                  <a:lnTo>
                    <a:pt x="796318" y="160951"/>
                  </a:lnTo>
                  <a:lnTo>
                    <a:pt x="752119" y="180641"/>
                  </a:lnTo>
                  <a:lnTo>
                    <a:pt x="708868" y="201333"/>
                  </a:lnTo>
                  <a:lnTo>
                    <a:pt x="666593" y="223004"/>
                  </a:lnTo>
                  <a:lnTo>
                    <a:pt x="625325" y="245632"/>
                  </a:lnTo>
                  <a:lnTo>
                    <a:pt x="585093" y="269196"/>
                  </a:lnTo>
                  <a:lnTo>
                    <a:pt x="545927" y="293673"/>
                  </a:lnTo>
                  <a:lnTo>
                    <a:pt x="507858" y="319042"/>
                  </a:lnTo>
                  <a:lnTo>
                    <a:pt x="470915" y="345281"/>
                  </a:lnTo>
                  <a:lnTo>
                    <a:pt x="435129" y="372367"/>
                  </a:lnTo>
                  <a:lnTo>
                    <a:pt x="400529" y="400279"/>
                  </a:lnTo>
                  <a:lnTo>
                    <a:pt x="367144" y="428995"/>
                  </a:lnTo>
                  <a:lnTo>
                    <a:pt x="335006" y="458492"/>
                  </a:lnTo>
                  <a:lnTo>
                    <a:pt x="304144" y="488749"/>
                  </a:lnTo>
                  <a:lnTo>
                    <a:pt x="274587" y="519745"/>
                  </a:lnTo>
                  <a:lnTo>
                    <a:pt x="246367" y="551456"/>
                  </a:lnTo>
                  <a:lnTo>
                    <a:pt x="219512" y="583861"/>
                  </a:lnTo>
                  <a:lnTo>
                    <a:pt x="194053" y="616938"/>
                  </a:lnTo>
                  <a:lnTo>
                    <a:pt x="170019" y="650665"/>
                  </a:lnTo>
                  <a:lnTo>
                    <a:pt x="147441" y="685021"/>
                  </a:lnTo>
                  <a:lnTo>
                    <a:pt x="126349" y="719982"/>
                  </a:lnTo>
                  <a:lnTo>
                    <a:pt x="106771" y="755528"/>
                  </a:lnTo>
                  <a:lnTo>
                    <a:pt x="88740" y="791636"/>
                  </a:lnTo>
                  <a:lnTo>
                    <a:pt x="72283" y="828285"/>
                  </a:lnTo>
                  <a:lnTo>
                    <a:pt x="57432" y="865452"/>
                  </a:lnTo>
                  <a:lnTo>
                    <a:pt x="44215" y="903115"/>
                  </a:lnTo>
                  <a:lnTo>
                    <a:pt x="32664" y="941253"/>
                  </a:lnTo>
                  <a:lnTo>
                    <a:pt x="22808" y="979843"/>
                  </a:lnTo>
                  <a:lnTo>
                    <a:pt x="14677" y="1018864"/>
                  </a:lnTo>
                  <a:lnTo>
                    <a:pt x="8300" y="1058293"/>
                  </a:lnTo>
                  <a:lnTo>
                    <a:pt x="3709" y="1098109"/>
                  </a:lnTo>
                  <a:lnTo>
                    <a:pt x="932" y="1138290"/>
                  </a:lnTo>
                  <a:lnTo>
                    <a:pt x="0" y="1178814"/>
                  </a:lnTo>
                  <a:lnTo>
                    <a:pt x="932" y="1219337"/>
                  </a:lnTo>
                  <a:lnTo>
                    <a:pt x="3709" y="1259518"/>
                  </a:lnTo>
                  <a:lnTo>
                    <a:pt x="8300" y="1299334"/>
                  </a:lnTo>
                  <a:lnTo>
                    <a:pt x="14677" y="1338763"/>
                  </a:lnTo>
                  <a:lnTo>
                    <a:pt x="22808" y="1377784"/>
                  </a:lnTo>
                  <a:lnTo>
                    <a:pt x="32664" y="1416374"/>
                  </a:lnTo>
                  <a:lnTo>
                    <a:pt x="44215" y="1454512"/>
                  </a:lnTo>
                  <a:lnTo>
                    <a:pt x="57432" y="1492175"/>
                  </a:lnTo>
                  <a:lnTo>
                    <a:pt x="72283" y="1529342"/>
                  </a:lnTo>
                  <a:lnTo>
                    <a:pt x="88740" y="1565991"/>
                  </a:lnTo>
                  <a:lnTo>
                    <a:pt x="106771" y="1602099"/>
                  </a:lnTo>
                  <a:lnTo>
                    <a:pt x="126349" y="1637645"/>
                  </a:lnTo>
                  <a:lnTo>
                    <a:pt x="147441" y="1672606"/>
                  </a:lnTo>
                  <a:lnTo>
                    <a:pt x="170019" y="1706962"/>
                  </a:lnTo>
                  <a:lnTo>
                    <a:pt x="194053" y="1740689"/>
                  </a:lnTo>
                  <a:lnTo>
                    <a:pt x="219512" y="1773766"/>
                  </a:lnTo>
                  <a:lnTo>
                    <a:pt x="246367" y="1806171"/>
                  </a:lnTo>
                  <a:lnTo>
                    <a:pt x="274587" y="1837882"/>
                  </a:lnTo>
                  <a:lnTo>
                    <a:pt x="304144" y="1868878"/>
                  </a:lnTo>
                  <a:lnTo>
                    <a:pt x="335006" y="1899135"/>
                  </a:lnTo>
                  <a:lnTo>
                    <a:pt x="367144" y="1928632"/>
                  </a:lnTo>
                  <a:lnTo>
                    <a:pt x="400529" y="1957348"/>
                  </a:lnTo>
                  <a:lnTo>
                    <a:pt x="435129" y="1985260"/>
                  </a:lnTo>
                  <a:lnTo>
                    <a:pt x="470915" y="2012346"/>
                  </a:lnTo>
                  <a:lnTo>
                    <a:pt x="507858" y="2038585"/>
                  </a:lnTo>
                  <a:lnTo>
                    <a:pt x="545927" y="2063954"/>
                  </a:lnTo>
                  <a:lnTo>
                    <a:pt x="585093" y="2088431"/>
                  </a:lnTo>
                  <a:lnTo>
                    <a:pt x="625325" y="2111995"/>
                  </a:lnTo>
                  <a:lnTo>
                    <a:pt x="666593" y="2134623"/>
                  </a:lnTo>
                  <a:lnTo>
                    <a:pt x="708868" y="2156294"/>
                  </a:lnTo>
                  <a:lnTo>
                    <a:pt x="752119" y="2176986"/>
                  </a:lnTo>
                  <a:lnTo>
                    <a:pt x="796318" y="2196676"/>
                  </a:lnTo>
                  <a:lnTo>
                    <a:pt x="841433" y="2215343"/>
                  </a:lnTo>
                  <a:lnTo>
                    <a:pt x="887435" y="2232965"/>
                  </a:lnTo>
                  <a:lnTo>
                    <a:pt x="934294" y="2249520"/>
                  </a:lnTo>
                  <a:lnTo>
                    <a:pt x="981979" y="2264985"/>
                  </a:lnTo>
                  <a:lnTo>
                    <a:pt x="1030462" y="2279339"/>
                  </a:lnTo>
                  <a:lnTo>
                    <a:pt x="1079712" y="2292561"/>
                  </a:lnTo>
                  <a:lnTo>
                    <a:pt x="1129699" y="2304627"/>
                  </a:lnTo>
                  <a:lnTo>
                    <a:pt x="1180394" y="2315516"/>
                  </a:lnTo>
                  <a:lnTo>
                    <a:pt x="1231766" y="2325207"/>
                  </a:lnTo>
                  <a:lnTo>
                    <a:pt x="1283785" y="2333677"/>
                  </a:lnTo>
                  <a:lnTo>
                    <a:pt x="1336422" y="2340903"/>
                  </a:lnTo>
                  <a:lnTo>
                    <a:pt x="1389646" y="2346866"/>
                  </a:lnTo>
                  <a:lnTo>
                    <a:pt x="1443428" y="2351541"/>
                  </a:lnTo>
                  <a:lnTo>
                    <a:pt x="1497737" y="2354908"/>
                  </a:lnTo>
                  <a:lnTo>
                    <a:pt x="1552544" y="2356944"/>
                  </a:lnTo>
                  <a:lnTo>
                    <a:pt x="1607820" y="2357628"/>
                  </a:lnTo>
                  <a:lnTo>
                    <a:pt x="1663095" y="2356944"/>
                  </a:lnTo>
                  <a:lnTo>
                    <a:pt x="1717902" y="2354908"/>
                  </a:lnTo>
                  <a:lnTo>
                    <a:pt x="1772211" y="2351541"/>
                  </a:lnTo>
                  <a:lnTo>
                    <a:pt x="1825993" y="2346866"/>
                  </a:lnTo>
                  <a:lnTo>
                    <a:pt x="1879217" y="2340903"/>
                  </a:lnTo>
                  <a:lnTo>
                    <a:pt x="1931854" y="2333677"/>
                  </a:lnTo>
                  <a:lnTo>
                    <a:pt x="1983873" y="2325207"/>
                  </a:lnTo>
                  <a:lnTo>
                    <a:pt x="2035245" y="2315516"/>
                  </a:lnTo>
                  <a:lnTo>
                    <a:pt x="2085940" y="2304627"/>
                  </a:lnTo>
                  <a:lnTo>
                    <a:pt x="2135927" y="2292561"/>
                  </a:lnTo>
                  <a:lnTo>
                    <a:pt x="2185177" y="2279339"/>
                  </a:lnTo>
                  <a:lnTo>
                    <a:pt x="2233660" y="2264985"/>
                  </a:lnTo>
                  <a:lnTo>
                    <a:pt x="2281345" y="2249520"/>
                  </a:lnTo>
                  <a:lnTo>
                    <a:pt x="2328204" y="2232965"/>
                  </a:lnTo>
                  <a:lnTo>
                    <a:pt x="2374206" y="2215343"/>
                  </a:lnTo>
                  <a:lnTo>
                    <a:pt x="2419321" y="2196676"/>
                  </a:lnTo>
                  <a:lnTo>
                    <a:pt x="2463520" y="2176986"/>
                  </a:lnTo>
                  <a:lnTo>
                    <a:pt x="2506771" y="2156294"/>
                  </a:lnTo>
                  <a:lnTo>
                    <a:pt x="2549046" y="2134623"/>
                  </a:lnTo>
                  <a:lnTo>
                    <a:pt x="2590314" y="2111995"/>
                  </a:lnTo>
                  <a:lnTo>
                    <a:pt x="2630546" y="2088431"/>
                  </a:lnTo>
                  <a:lnTo>
                    <a:pt x="2669712" y="2063954"/>
                  </a:lnTo>
                  <a:lnTo>
                    <a:pt x="2707781" y="2038585"/>
                  </a:lnTo>
                  <a:lnTo>
                    <a:pt x="2744723" y="2012346"/>
                  </a:lnTo>
                  <a:lnTo>
                    <a:pt x="2780510" y="1985260"/>
                  </a:lnTo>
                  <a:lnTo>
                    <a:pt x="2815110" y="1957348"/>
                  </a:lnTo>
                  <a:lnTo>
                    <a:pt x="2848495" y="1928632"/>
                  </a:lnTo>
                  <a:lnTo>
                    <a:pt x="2880633" y="1899135"/>
                  </a:lnTo>
                  <a:lnTo>
                    <a:pt x="2911495" y="1868878"/>
                  </a:lnTo>
                  <a:lnTo>
                    <a:pt x="2941052" y="1837882"/>
                  </a:lnTo>
                  <a:lnTo>
                    <a:pt x="2969272" y="1806171"/>
                  </a:lnTo>
                  <a:lnTo>
                    <a:pt x="2996127" y="1773766"/>
                  </a:lnTo>
                  <a:lnTo>
                    <a:pt x="3021586" y="1740689"/>
                  </a:lnTo>
                  <a:lnTo>
                    <a:pt x="3045620" y="1706962"/>
                  </a:lnTo>
                  <a:lnTo>
                    <a:pt x="3068198" y="1672606"/>
                  </a:lnTo>
                  <a:lnTo>
                    <a:pt x="3089290" y="1637645"/>
                  </a:lnTo>
                  <a:lnTo>
                    <a:pt x="3108868" y="1602099"/>
                  </a:lnTo>
                  <a:lnTo>
                    <a:pt x="3126899" y="1565991"/>
                  </a:lnTo>
                  <a:lnTo>
                    <a:pt x="3143356" y="1529342"/>
                  </a:lnTo>
                  <a:lnTo>
                    <a:pt x="3158207" y="1492175"/>
                  </a:lnTo>
                  <a:lnTo>
                    <a:pt x="3171424" y="1454512"/>
                  </a:lnTo>
                  <a:lnTo>
                    <a:pt x="3182975" y="1416374"/>
                  </a:lnTo>
                  <a:lnTo>
                    <a:pt x="3192831" y="1377784"/>
                  </a:lnTo>
                  <a:lnTo>
                    <a:pt x="3200962" y="1338763"/>
                  </a:lnTo>
                  <a:lnTo>
                    <a:pt x="3207339" y="1299334"/>
                  </a:lnTo>
                  <a:lnTo>
                    <a:pt x="3211930" y="1259518"/>
                  </a:lnTo>
                  <a:lnTo>
                    <a:pt x="3214707" y="1219337"/>
                  </a:lnTo>
                  <a:lnTo>
                    <a:pt x="3215640" y="1178814"/>
                  </a:lnTo>
                  <a:lnTo>
                    <a:pt x="3214707" y="1138290"/>
                  </a:lnTo>
                  <a:lnTo>
                    <a:pt x="3211930" y="1098109"/>
                  </a:lnTo>
                  <a:lnTo>
                    <a:pt x="3207339" y="1058293"/>
                  </a:lnTo>
                  <a:lnTo>
                    <a:pt x="3200962" y="1018864"/>
                  </a:lnTo>
                  <a:lnTo>
                    <a:pt x="3192831" y="979843"/>
                  </a:lnTo>
                  <a:lnTo>
                    <a:pt x="3182975" y="941253"/>
                  </a:lnTo>
                  <a:lnTo>
                    <a:pt x="3171424" y="903115"/>
                  </a:lnTo>
                  <a:lnTo>
                    <a:pt x="3158207" y="865452"/>
                  </a:lnTo>
                  <a:lnTo>
                    <a:pt x="3143356" y="828285"/>
                  </a:lnTo>
                  <a:lnTo>
                    <a:pt x="3126899" y="791636"/>
                  </a:lnTo>
                  <a:lnTo>
                    <a:pt x="3108868" y="755528"/>
                  </a:lnTo>
                  <a:lnTo>
                    <a:pt x="3089290" y="719982"/>
                  </a:lnTo>
                  <a:lnTo>
                    <a:pt x="3068198" y="685021"/>
                  </a:lnTo>
                  <a:lnTo>
                    <a:pt x="3045620" y="650665"/>
                  </a:lnTo>
                  <a:lnTo>
                    <a:pt x="3021586" y="616938"/>
                  </a:lnTo>
                  <a:lnTo>
                    <a:pt x="2996127" y="583861"/>
                  </a:lnTo>
                  <a:lnTo>
                    <a:pt x="2969272" y="551456"/>
                  </a:lnTo>
                  <a:lnTo>
                    <a:pt x="2941052" y="519745"/>
                  </a:lnTo>
                  <a:lnTo>
                    <a:pt x="2911495" y="488749"/>
                  </a:lnTo>
                  <a:lnTo>
                    <a:pt x="2880633" y="458492"/>
                  </a:lnTo>
                  <a:lnTo>
                    <a:pt x="2848495" y="428995"/>
                  </a:lnTo>
                  <a:lnTo>
                    <a:pt x="2815110" y="400279"/>
                  </a:lnTo>
                  <a:lnTo>
                    <a:pt x="2780510" y="372367"/>
                  </a:lnTo>
                  <a:lnTo>
                    <a:pt x="2744723" y="345281"/>
                  </a:lnTo>
                  <a:lnTo>
                    <a:pt x="2707781" y="319042"/>
                  </a:lnTo>
                  <a:lnTo>
                    <a:pt x="2669712" y="293673"/>
                  </a:lnTo>
                  <a:lnTo>
                    <a:pt x="2630546" y="269196"/>
                  </a:lnTo>
                  <a:lnTo>
                    <a:pt x="2590314" y="245632"/>
                  </a:lnTo>
                  <a:lnTo>
                    <a:pt x="2549046" y="223004"/>
                  </a:lnTo>
                  <a:lnTo>
                    <a:pt x="2506771" y="201333"/>
                  </a:lnTo>
                  <a:lnTo>
                    <a:pt x="2463520" y="180641"/>
                  </a:lnTo>
                  <a:lnTo>
                    <a:pt x="2419321" y="160951"/>
                  </a:lnTo>
                  <a:lnTo>
                    <a:pt x="2374206" y="142284"/>
                  </a:lnTo>
                  <a:lnTo>
                    <a:pt x="2328204" y="124662"/>
                  </a:lnTo>
                  <a:lnTo>
                    <a:pt x="2281345" y="108107"/>
                  </a:lnTo>
                  <a:lnTo>
                    <a:pt x="2233660" y="92642"/>
                  </a:lnTo>
                  <a:lnTo>
                    <a:pt x="2185177" y="78288"/>
                  </a:lnTo>
                  <a:lnTo>
                    <a:pt x="2135927" y="65066"/>
                  </a:lnTo>
                  <a:lnTo>
                    <a:pt x="2085940" y="53000"/>
                  </a:lnTo>
                  <a:lnTo>
                    <a:pt x="2035245" y="42111"/>
                  </a:lnTo>
                  <a:lnTo>
                    <a:pt x="1983873" y="32420"/>
                  </a:lnTo>
                  <a:lnTo>
                    <a:pt x="1931854" y="23950"/>
                  </a:lnTo>
                  <a:lnTo>
                    <a:pt x="1879217" y="16724"/>
                  </a:lnTo>
                  <a:lnTo>
                    <a:pt x="1825993" y="10761"/>
                  </a:lnTo>
                  <a:lnTo>
                    <a:pt x="1772211" y="6086"/>
                  </a:lnTo>
                  <a:lnTo>
                    <a:pt x="1717902" y="2719"/>
                  </a:lnTo>
                  <a:lnTo>
                    <a:pt x="1663095" y="683"/>
                  </a:lnTo>
                  <a:lnTo>
                    <a:pt x="1607820" y="0"/>
                  </a:lnTo>
                  <a:close/>
                </a:path>
              </a:pathLst>
            </a:custGeom>
            <a:solidFill>
              <a:srgbClr val="F4B083"/>
            </a:solidFill>
            <a:ln w="19050">
              <a:solidFill>
                <a:schemeClr val="tx1">
                  <a:lumMod val="50000"/>
                  <a:lumOff val="50000"/>
                </a:schemeClr>
              </a:solidFill>
            </a:ln>
          </p:spPr>
          <p:txBody>
            <a:bodyPr wrap="square" lIns="0" tIns="0" rIns="0" bIns="0" rtlCol="0"/>
            <a:lstStyle/>
            <a:p>
              <a:endParaRPr/>
            </a:p>
          </p:txBody>
        </p:sp>
      </p:grpSp>
      <p:sp>
        <p:nvSpPr>
          <p:cNvPr id="24" name="矢印: 右 23">
            <a:extLst>
              <a:ext uri="{FF2B5EF4-FFF2-40B4-BE49-F238E27FC236}">
                <a16:creationId xmlns:a16="http://schemas.microsoft.com/office/drawing/2014/main" id="{7A80551A-9CDE-8580-4B3A-6A2C60D93FF2}"/>
              </a:ext>
            </a:extLst>
          </p:cNvPr>
          <p:cNvSpPr/>
          <p:nvPr/>
        </p:nvSpPr>
        <p:spPr>
          <a:xfrm>
            <a:off x="4271391" y="3002172"/>
            <a:ext cx="361442" cy="1536192"/>
          </a:xfrm>
          <a:prstGeom prst="rightArrow">
            <a:avLst/>
          </a:prstGeom>
          <a:solidFill>
            <a:schemeClr val="accent6">
              <a:lumMod val="75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D989DB7B-B315-E0DE-9400-FDD4DBC10BAB}"/>
              </a:ext>
            </a:extLst>
          </p:cNvPr>
          <p:cNvSpPr/>
          <p:nvPr/>
        </p:nvSpPr>
        <p:spPr>
          <a:xfrm>
            <a:off x="8043756" y="3088136"/>
            <a:ext cx="361442" cy="1536192"/>
          </a:xfrm>
          <a:prstGeom prst="rightArrow">
            <a:avLst/>
          </a:prstGeom>
          <a:solidFill>
            <a:schemeClr val="accent6">
              <a:lumMod val="75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7462ABBD-FC9E-EB71-046D-5AF873769CAC}"/>
              </a:ext>
            </a:extLst>
          </p:cNvPr>
          <p:cNvSpPr txBox="1"/>
          <p:nvPr/>
        </p:nvSpPr>
        <p:spPr>
          <a:xfrm>
            <a:off x="691166" y="3180623"/>
            <a:ext cx="3040350" cy="1323439"/>
          </a:xfrm>
          <a:prstGeom prst="rect">
            <a:avLst/>
          </a:prstGeom>
          <a:noFill/>
        </p:spPr>
        <p:txBody>
          <a:bodyPr wrap="square">
            <a:spAutoFit/>
          </a:bodyPr>
          <a:lstStyle/>
          <a:p>
            <a:pPr marR="5080" algn="just"/>
            <a:r>
              <a:rPr lang="ja-JP" altLang="en-US" sz="2000" spc="70" dirty="0">
                <a:latin typeface="BIZ UDPゴシック" panose="020B0400000000000000" pitchFamily="50" charset="-128"/>
                <a:ea typeface="BIZ UDPゴシック" panose="020B0400000000000000" pitchFamily="50" charset="-128"/>
                <a:cs typeface="BIZ UDPゴシック"/>
              </a:rPr>
              <a:t>法人事業所から研</a:t>
            </a:r>
            <a:r>
              <a:rPr lang="ja-JP" altLang="en-US" sz="2000" spc="195" dirty="0">
                <a:latin typeface="BIZ UDPゴシック" panose="020B0400000000000000" pitchFamily="50" charset="-128"/>
                <a:ea typeface="BIZ UDPゴシック" panose="020B0400000000000000" pitchFamily="50" charset="-128"/>
                <a:cs typeface="BIZ UDPゴシック"/>
              </a:rPr>
              <a:t>修委員を指名し、</a:t>
            </a:r>
            <a:r>
              <a:rPr lang="ja-JP" altLang="en-US" sz="2000" spc="80" dirty="0">
                <a:latin typeface="BIZ UDPゴシック" panose="020B0400000000000000" pitchFamily="50" charset="-128"/>
                <a:ea typeface="BIZ UDPゴシック" panose="020B0400000000000000" pitchFamily="50" charset="-128"/>
                <a:cs typeface="BIZ UDPゴシック"/>
              </a:rPr>
              <a:t>研修委員会を作り</a:t>
            </a:r>
            <a:r>
              <a:rPr lang="ja-JP" altLang="en-US" sz="2000" spc="-10" dirty="0">
                <a:latin typeface="BIZ UDPゴシック" panose="020B0400000000000000" pitchFamily="50" charset="-128"/>
                <a:ea typeface="BIZ UDPゴシック" panose="020B0400000000000000" pitchFamily="50" charset="-128"/>
                <a:cs typeface="BIZ UDPゴシック"/>
              </a:rPr>
              <a:t>研修を経験に合わせて体系化</a:t>
            </a:r>
            <a:endParaRPr lang="ja-JP" altLang="en-US" sz="2000" dirty="0">
              <a:latin typeface="BIZ UDPゴシック" panose="020B0400000000000000" pitchFamily="50" charset="-128"/>
              <a:ea typeface="BIZ UDPゴシック" panose="020B0400000000000000" pitchFamily="50" charset="-128"/>
              <a:cs typeface="BIZ UDPゴシック"/>
            </a:endParaRPr>
          </a:p>
        </p:txBody>
      </p:sp>
      <p:sp>
        <p:nvSpPr>
          <p:cNvPr id="8" name="テキスト ボックス 7">
            <a:extLst>
              <a:ext uri="{FF2B5EF4-FFF2-40B4-BE49-F238E27FC236}">
                <a16:creationId xmlns:a16="http://schemas.microsoft.com/office/drawing/2014/main" id="{1EDA434D-268E-1DB6-1C57-3ED4BF5211E5}"/>
              </a:ext>
            </a:extLst>
          </p:cNvPr>
          <p:cNvSpPr txBox="1"/>
          <p:nvPr/>
        </p:nvSpPr>
        <p:spPr>
          <a:xfrm>
            <a:off x="5219788" y="3256067"/>
            <a:ext cx="2244364" cy="1200329"/>
          </a:xfrm>
          <a:prstGeom prst="rect">
            <a:avLst/>
          </a:prstGeom>
          <a:noFill/>
        </p:spPr>
        <p:txBody>
          <a:bodyPr wrap="square">
            <a:spAutoFit/>
          </a:bodyPr>
          <a:lstStyle/>
          <a:p>
            <a:pPr marR="5080" algn="just"/>
            <a:r>
              <a:rPr lang="ja-JP" altLang="en-US" sz="2400" spc="-15" dirty="0">
                <a:latin typeface="BIZ UDPゴシック" panose="020B0400000000000000" pitchFamily="50" charset="-128"/>
                <a:ea typeface="BIZ UDPゴシック" panose="020B0400000000000000" pitchFamily="50" charset="-128"/>
                <a:cs typeface="BIZ UDPゴシック"/>
              </a:rPr>
              <a:t>職員の技量に応じ</a:t>
            </a:r>
            <a:r>
              <a:rPr lang="ja-JP" altLang="en-US" sz="2400" spc="305" dirty="0">
                <a:latin typeface="BIZ UDPゴシック" panose="020B0400000000000000" pitchFamily="50" charset="-128"/>
                <a:ea typeface="BIZ UDPゴシック" panose="020B0400000000000000" pitchFamily="50" charset="-128"/>
                <a:cs typeface="BIZ UDPゴシック"/>
              </a:rPr>
              <a:t>た研修の受講が</a:t>
            </a:r>
            <a:r>
              <a:rPr lang="ja-JP" altLang="en-US" sz="2400" spc="-25" dirty="0">
                <a:latin typeface="BIZ UDPゴシック" panose="020B0400000000000000" pitchFamily="50" charset="-128"/>
                <a:ea typeface="BIZ UDPゴシック" panose="020B0400000000000000" pitchFamily="50" charset="-128"/>
                <a:cs typeface="BIZ UDPゴシック"/>
              </a:rPr>
              <a:t>可能</a:t>
            </a:r>
            <a:endParaRPr lang="ja-JP" altLang="en-US" sz="2400" dirty="0">
              <a:latin typeface="BIZ UDPゴシック" panose="020B0400000000000000" pitchFamily="50" charset="-128"/>
              <a:ea typeface="BIZ UDPゴシック" panose="020B0400000000000000" pitchFamily="50" charset="-128"/>
              <a:cs typeface="BIZ UDPゴシック"/>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26C6BDD-167F-2D8E-8C84-D6F5687C0840}"/>
              </a:ext>
            </a:extLst>
          </p:cNvPr>
          <p:cNvSpPr txBox="1"/>
          <p:nvPr/>
        </p:nvSpPr>
        <p:spPr>
          <a:xfrm>
            <a:off x="1600200" y="1156945"/>
            <a:ext cx="8991600" cy="1077218"/>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演習</a:t>
            </a:r>
            <a:r>
              <a:rPr kumimoji="1" lang="en-US" altLang="ja-JP" sz="3200" dirty="0">
                <a:latin typeface="BIZ UDPゴシック" panose="020B0400000000000000" pitchFamily="50" charset="-128"/>
                <a:ea typeface="BIZ UDPゴシック" panose="020B0400000000000000" pitchFamily="50" charset="-128"/>
              </a:rPr>
              <a:t>2</a:t>
            </a:r>
            <a:r>
              <a:rPr kumimoji="1" lang="ja-JP" altLang="en-US" sz="3200" dirty="0">
                <a:latin typeface="BIZ UDPゴシック" panose="020B0400000000000000" pitchFamily="50" charset="-128"/>
                <a:ea typeface="BIZ UDPゴシック" panose="020B0400000000000000" pitchFamily="50" charset="-128"/>
              </a:rPr>
              <a:t>．各事業所では、どのような研修体系を持っていますか？</a:t>
            </a:r>
          </a:p>
        </p:txBody>
      </p:sp>
      <p:sp>
        <p:nvSpPr>
          <p:cNvPr id="6" name="矢印: 下 5">
            <a:extLst>
              <a:ext uri="{FF2B5EF4-FFF2-40B4-BE49-F238E27FC236}">
                <a16:creationId xmlns:a16="http://schemas.microsoft.com/office/drawing/2014/main" id="{F27C96D9-1D86-2C92-ED3B-8AE890F5D003}"/>
              </a:ext>
            </a:extLst>
          </p:cNvPr>
          <p:cNvSpPr/>
          <p:nvPr/>
        </p:nvSpPr>
        <p:spPr>
          <a:xfrm>
            <a:off x="4724400" y="3054973"/>
            <a:ext cx="2743200" cy="533400"/>
          </a:xfrm>
          <a:prstGeom prst="downArrow">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A2D3BB2-7155-7E8A-0119-9E439C0F8CDF}"/>
              </a:ext>
            </a:extLst>
          </p:cNvPr>
          <p:cNvSpPr txBox="1"/>
          <p:nvPr/>
        </p:nvSpPr>
        <p:spPr>
          <a:xfrm>
            <a:off x="2781300" y="4409183"/>
            <a:ext cx="6934200" cy="1077218"/>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それぞれのグループで話し合い、参考になる部分は取り入れましょう。</a:t>
            </a:r>
          </a:p>
        </p:txBody>
      </p:sp>
    </p:spTree>
    <p:extLst>
      <p:ext uri="{BB962C8B-B14F-4D97-AF65-F5344CB8AC3E}">
        <p14:creationId xmlns:p14="http://schemas.microsoft.com/office/powerpoint/2010/main" val="876381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99B6840-38F5-8118-2DEF-22507FE52E3F}"/>
              </a:ext>
            </a:extLst>
          </p:cNvPr>
          <p:cNvSpPr txBox="1"/>
          <p:nvPr/>
        </p:nvSpPr>
        <p:spPr>
          <a:xfrm>
            <a:off x="3935760" y="6110197"/>
            <a:ext cx="7620000" cy="369332"/>
          </a:xfrm>
          <a:prstGeom prst="rect">
            <a:avLst/>
          </a:prstGeom>
          <a:noFill/>
        </p:spPr>
        <p:txBody>
          <a:bodyPr wrap="square">
            <a:spAutoFit/>
          </a:bodyPr>
          <a:lstStyle/>
          <a:p>
            <a:r>
              <a:rPr lang="ja-JP" altLang="ja-JP" sz="1800" b="1" spc="-10" dirty="0">
                <a:effectLst/>
                <a:latin typeface="BIZ UDPゴシック" panose="020B0400000000000000" pitchFamily="50" charset="-128"/>
                <a:ea typeface="BIZ UDPゴシック" panose="020B0400000000000000" pitchFamily="50" charset="-128"/>
                <a:cs typeface="游明朝" panose="02020400000000000000" pitchFamily="18" charset="-128"/>
              </a:rPr>
              <a:t>トレーニング要素ごとによる現場で活用できる可能性（</a:t>
            </a:r>
            <a:r>
              <a:rPr lang="en-US" altLang="ja-JP" sz="1800" b="1" spc="-10" dirty="0">
                <a:effectLst/>
                <a:latin typeface="BIZ UDPゴシック" panose="020B0400000000000000" pitchFamily="50" charset="-128"/>
                <a:ea typeface="BIZ UDPゴシック" panose="020B0400000000000000" pitchFamily="50" charset="-128"/>
                <a:cs typeface="游明朝" panose="02020400000000000000" pitchFamily="18" charset="-128"/>
              </a:rPr>
              <a:t>Joyce</a:t>
            </a:r>
            <a:r>
              <a:rPr lang="en-US" altLang="ja-JP" sz="1800" b="1" spc="345" dirty="0">
                <a:effectLst/>
                <a:latin typeface="BIZ UDPゴシック" panose="020B0400000000000000" pitchFamily="50" charset="-128"/>
                <a:ea typeface="BIZ UDPゴシック" panose="020B0400000000000000" pitchFamily="50" charset="-128"/>
                <a:cs typeface="游明朝" panose="02020400000000000000" pitchFamily="18" charset="-128"/>
              </a:rPr>
              <a:t> </a:t>
            </a:r>
            <a:r>
              <a:rPr lang="ja-JP" altLang="ja-JP" sz="1800" b="1" spc="-10" dirty="0">
                <a:effectLst/>
                <a:latin typeface="BIZ UDPゴシック" panose="020B0400000000000000" pitchFamily="50" charset="-128"/>
                <a:ea typeface="BIZ UDPゴシック" panose="020B0400000000000000" pitchFamily="50" charset="-128"/>
                <a:cs typeface="游明朝" panose="02020400000000000000" pitchFamily="18" charset="-128"/>
              </a:rPr>
              <a:t>他：</a:t>
            </a:r>
            <a:r>
              <a:rPr lang="en-US" altLang="ja-JP" sz="1800" b="1" spc="-10" dirty="0">
                <a:effectLst/>
                <a:latin typeface="BIZ UDPゴシック" panose="020B0400000000000000" pitchFamily="50" charset="-128"/>
                <a:ea typeface="BIZ UDPゴシック" panose="020B0400000000000000" pitchFamily="50" charset="-128"/>
                <a:cs typeface="游明朝" panose="02020400000000000000" pitchFamily="18" charset="-128"/>
              </a:rPr>
              <a:t>2002</a:t>
            </a:r>
            <a:r>
              <a:rPr lang="ja-JP" altLang="ja-JP" sz="1800" b="1" spc="-10" dirty="0">
                <a:effectLst/>
                <a:latin typeface="BIZ UDPゴシック" panose="020B0400000000000000" pitchFamily="50" charset="-128"/>
                <a:ea typeface="BIZ UDPゴシック" panose="020B0400000000000000" pitchFamily="50" charset="-128"/>
                <a:cs typeface="游明朝" panose="02020400000000000000" pitchFamily="18" charset="-128"/>
              </a:rPr>
              <a:t>）</a:t>
            </a:r>
            <a:endParaRPr lang="ja-JP" altLang="en-US" b="1" dirty="0">
              <a:latin typeface="BIZ UDPゴシック" panose="020B0400000000000000" pitchFamily="50" charset="-128"/>
              <a:ea typeface="BIZ UDPゴシック" panose="020B0400000000000000" pitchFamily="50" charset="-128"/>
            </a:endParaRPr>
          </a:p>
        </p:txBody>
      </p:sp>
      <p:graphicFrame>
        <p:nvGraphicFramePr>
          <p:cNvPr id="7" name="表 7">
            <a:extLst>
              <a:ext uri="{FF2B5EF4-FFF2-40B4-BE49-F238E27FC236}">
                <a16:creationId xmlns:a16="http://schemas.microsoft.com/office/drawing/2014/main" id="{28FC6DFB-0D93-91F9-0E86-1D485470B594}"/>
              </a:ext>
            </a:extLst>
          </p:cNvPr>
          <p:cNvGraphicFramePr>
            <a:graphicFrameLocks noGrp="1"/>
          </p:cNvGraphicFramePr>
          <p:nvPr>
            <p:extLst>
              <p:ext uri="{D42A27DB-BD31-4B8C-83A1-F6EECF244321}">
                <p14:modId xmlns:p14="http://schemas.microsoft.com/office/powerpoint/2010/main" val="2205397584"/>
              </p:ext>
            </p:extLst>
          </p:nvPr>
        </p:nvGraphicFramePr>
        <p:xfrm>
          <a:off x="1602095" y="1747705"/>
          <a:ext cx="9072001" cy="4175998"/>
        </p:xfrm>
        <a:graphic>
          <a:graphicData uri="http://schemas.openxmlformats.org/drawingml/2006/table">
            <a:tbl>
              <a:tblPr firstRow="1" bandRow="1">
                <a:tableStyleId>{5940675A-B579-460E-94D1-54222C63F5DA}</a:tableStyleId>
              </a:tblPr>
              <a:tblGrid>
                <a:gridCol w="5474755">
                  <a:extLst>
                    <a:ext uri="{9D8B030D-6E8A-4147-A177-3AD203B41FA5}">
                      <a16:colId xmlns:a16="http://schemas.microsoft.com/office/drawing/2014/main" val="4106398696"/>
                    </a:ext>
                  </a:extLst>
                </a:gridCol>
                <a:gridCol w="1230638">
                  <a:extLst>
                    <a:ext uri="{9D8B030D-6E8A-4147-A177-3AD203B41FA5}">
                      <a16:colId xmlns:a16="http://schemas.microsoft.com/office/drawing/2014/main" val="2257703306"/>
                    </a:ext>
                  </a:extLst>
                </a:gridCol>
                <a:gridCol w="1135970">
                  <a:extLst>
                    <a:ext uri="{9D8B030D-6E8A-4147-A177-3AD203B41FA5}">
                      <a16:colId xmlns:a16="http://schemas.microsoft.com/office/drawing/2014/main" val="2713689972"/>
                    </a:ext>
                  </a:extLst>
                </a:gridCol>
                <a:gridCol w="1230638">
                  <a:extLst>
                    <a:ext uri="{9D8B030D-6E8A-4147-A177-3AD203B41FA5}">
                      <a16:colId xmlns:a16="http://schemas.microsoft.com/office/drawing/2014/main" val="2474276128"/>
                    </a:ext>
                  </a:extLst>
                </a:gridCol>
              </a:tblGrid>
              <a:tr h="627649">
                <a:tc rowSpan="2">
                  <a:txBody>
                    <a:bodyPr/>
                    <a:lstStyle/>
                    <a:p>
                      <a:pPr algn="ctr"/>
                      <a:r>
                        <a:rPr kumimoji="1" lang="ja-JP" altLang="en-US" sz="2400" b="1" dirty="0">
                          <a:latin typeface="BIZ UDPゴシック" panose="020B0400000000000000" pitchFamily="50" charset="-128"/>
                          <a:ea typeface="BIZ UDPゴシック" panose="020B0400000000000000" pitchFamily="50" charset="-128"/>
                        </a:rPr>
                        <a:t>トレーニングの要素</a:t>
                      </a:r>
                    </a:p>
                  </a:txBody>
                  <a:tcPr anchor="ctr">
                    <a:solidFill>
                      <a:schemeClr val="accent1">
                        <a:lumMod val="40000"/>
                        <a:lumOff val="60000"/>
                      </a:schemeClr>
                    </a:solidFill>
                  </a:tcPr>
                </a:tc>
                <a:tc gridSpan="3">
                  <a:txBody>
                    <a:bodyPr/>
                    <a:lstStyle/>
                    <a:p>
                      <a:pPr algn="ctr"/>
                      <a:r>
                        <a:rPr kumimoji="1" lang="ja-JP" altLang="en-US" sz="2000" b="1" dirty="0">
                          <a:latin typeface="BIZ UDPゴシック" panose="020B0400000000000000" pitchFamily="50" charset="-128"/>
                          <a:ea typeface="BIZ UDPゴシック" panose="020B0400000000000000" pitchFamily="50" charset="-128"/>
                        </a:rPr>
                        <a:t>トレーニングの成果</a:t>
                      </a:r>
                    </a:p>
                  </a:txBody>
                  <a:tcPr anchor="ctr">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1425424"/>
                  </a:ext>
                </a:extLst>
              </a:tr>
              <a:tr h="730175">
                <a:tc vMerge="1">
                  <a:txBody>
                    <a:bodyPr/>
                    <a:lstStyle/>
                    <a:p>
                      <a:endParaRPr kumimoji="1" lang="ja-JP" altLang="en-US"/>
                    </a:p>
                  </a:txBody>
                  <a:tcPr/>
                </a:tc>
                <a:tc>
                  <a:txBody>
                    <a:bodyPr/>
                    <a:lstStyle/>
                    <a:p>
                      <a:pPr algn="ctr"/>
                      <a:r>
                        <a:rPr kumimoji="1" lang="ja-JP" altLang="en-US" sz="2000" b="1" dirty="0">
                          <a:latin typeface="BIZ UDPゴシック" panose="020B0400000000000000" pitchFamily="50" charset="-128"/>
                          <a:ea typeface="BIZ UDPゴシック" panose="020B0400000000000000" pitchFamily="50" charset="-128"/>
                        </a:rPr>
                        <a:t>知識</a:t>
                      </a:r>
                    </a:p>
                  </a:txBody>
                  <a:tcPr anchor="ctr">
                    <a:solidFill>
                      <a:schemeClr val="accent1">
                        <a:lumMod val="40000"/>
                        <a:lumOff val="60000"/>
                      </a:schemeClr>
                    </a:solidFill>
                  </a:tcPr>
                </a:tc>
                <a:tc>
                  <a:txBody>
                    <a:bodyPr/>
                    <a:lstStyle/>
                    <a:p>
                      <a:pPr algn="ctr"/>
                      <a:r>
                        <a:rPr kumimoji="1" lang="ja-JP" altLang="en-US" sz="2000" b="1" dirty="0">
                          <a:latin typeface="BIZ UDPゴシック" panose="020B0400000000000000" pitchFamily="50" charset="-128"/>
                          <a:ea typeface="BIZ UDPゴシック" panose="020B0400000000000000" pitchFamily="50" charset="-128"/>
                        </a:rPr>
                        <a:t>スキル</a:t>
                      </a:r>
                    </a:p>
                  </a:txBody>
                  <a:tcPr anchor="ctr">
                    <a:solidFill>
                      <a:schemeClr val="accent1">
                        <a:lumMod val="40000"/>
                        <a:lumOff val="60000"/>
                      </a:schemeClr>
                    </a:solidFill>
                  </a:tcPr>
                </a:tc>
                <a:tc>
                  <a:txBody>
                    <a:bodyPr/>
                    <a:lstStyle/>
                    <a:p>
                      <a:pPr algn="ctr"/>
                      <a:r>
                        <a:rPr kumimoji="1" lang="ja-JP" altLang="en-US" sz="2000" b="1" dirty="0">
                          <a:latin typeface="BIZ UDPゴシック" panose="020B0400000000000000" pitchFamily="50" charset="-128"/>
                          <a:ea typeface="BIZ UDPゴシック" panose="020B0400000000000000" pitchFamily="50" charset="-128"/>
                        </a:rPr>
                        <a:t>現場で</a:t>
                      </a:r>
                      <a:endParaRPr kumimoji="1" lang="en-US" altLang="ja-JP" sz="2000" b="1" dirty="0">
                        <a:latin typeface="BIZ UDPゴシック" panose="020B0400000000000000" pitchFamily="50" charset="-128"/>
                        <a:ea typeface="BIZ UDPゴシック" panose="020B0400000000000000" pitchFamily="50" charset="-128"/>
                      </a:endParaRPr>
                    </a:p>
                    <a:p>
                      <a:pPr algn="ctr"/>
                      <a:r>
                        <a:rPr kumimoji="1" lang="ja-JP" altLang="en-US" sz="2000" b="1" dirty="0">
                          <a:latin typeface="BIZ UDPゴシック" panose="020B0400000000000000" pitchFamily="50" charset="-128"/>
                          <a:ea typeface="BIZ UDPゴシック" panose="020B0400000000000000" pitchFamily="50" charset="-128"/>
                        </a:rPr>
                        <a:t>活用</a:t>
                      </a:r>
                    </a:p>
                  </a:txBody>
                  <a:tcPr anchor="ctr">
                    <a:solidFill>
                      <a:schemeClr val="accent1">
                        <a:lumMod val="40000"/>
                        <a:lumOff val="60000"/>
                      </a:schemeClr>
                    </a:solidFill>
                  </a:tcPr>
                </a:tc>
                <a:extLst>
                  <a:ext uri="{0D108BD9-81ED-4DB2-BD59-A6C34878D82A}">
                    <a16:rowId xmlns:a16="http://schemas.microsoft.com/office/drawing/2014/main" val="2691249188"/>
                  </a:ext>
                </a:extLst>
              </a:tr>
              <a:tr h="627649">
                <a:tc>
                  <a:txBody>
                    <a:bodyPr/>
                    <a:lstStyle/>
                    <a:p>
                      <a:pPr algn="ctr"/>
                      <a:r>
                        <a:rPr kumimoji="1" lang="ja-JP" altLang="en-US" sz="2000" b="1" dirty="0">
                          <a:latin typeface="BIZ UDPゴシック" panose="020B0400000000000000" pitchFamily="50" charset="-128"/>
                          <a:ea typeface="BIZ UDPゴシック" panose="020B0400000000000000" pitchFamily="50" charset="-128"/>
                        </a:rPr>
                        <a:t>討論と検討</a:t>
                      </a:r>
                    </a:p>
                  </a:txBody>
                  <a:tcPr anchor="ctr">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１０％</a:t>
                      </a:r>
                    </a:p>
                  </a:txBody>
                  <a:tcPr anchor="ctr">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５％</a:t>
                      </a:r>
                    </a:p>
                  </a:txBody>
                  <a:tcPr anchor="ctr">
                    <a:solidFill>
                      <a:schemeClr val="bg1"/>
                    </a:solidFill>
                  </a:tcPr>
                </a:tc>
                <a:tc>
                  <a:txBody>
                    <a:bodyPr/>
                    <a:lstStyle/>
                    <a:p>
                      <a:pPr algn="ctr"/>
                      <a:r>
                        <a:rPr kumimoji="1" lang="ja-JP" altLang="en-US" sz="2000" dirty="0">
                          <a:solidFill>
                            <a:srgbClr val="FF0000"/>
                          </a:solidFill>
                          <a:latin typeface="BIZ UDPゴシック" panose="020B0400000000000000" pitchFamily="50" charset="-128"/>
                          <a:ea typeface="BIZ UDPゴシック" panose="020B0400000000000000" pitchFamily="50" charset="-128"/>
                        </a:rPr>
                        <a:t>０％</a:t>
                      </a:r>
                    </a:p>
                  </a:txBody>
                  <a:tcPr anchor="ctr">
                    <a:solidFill>
                      <a:schemeClr val="bg1"/>
                    </a:solidFill>
                  </a:tcPr>
                </a:tc>
                <a:extLst>
                  <a:ext uri="{0D108BD9-81ED-4DB2-BD59-A6C34878D82A}">
                    <a16:rowId xmlns:a16="http://schemas.microsoft.com/office/drawing/2014/main" val="4077811160"/>
                  </a:ext>
                </a:extLst>
              </a:tr>
              <a:tr h="730175">
                <a:tc>
                  <a:txBody>
                    <a:bodyPr/>
                    <a:lstStyle/>
                    <a:p>
                      <a:pPr algn="ctr"/>
                      <a:r>
                        <a:rPr kumimoji="1" lang="ja-JP" altLang="en-US" sz="2000" b="1" dirty="0">
                          <a:latin typeface="BIZ UDPゴシック" panose="020B0400000000000000" pitchFamily="50" charset="-128"/>
                          <a:ea typeface="BIZ UDPゴシック" panose="020B0400000000000000" pitchFamily="50" charset="-128"/>
                        </a:rPr>
                        <a:t>トレーニング</a:t>
                      </a:r>
                    </a:p>
                    <a:p>
                      <a:pPr algn="ctr"/>
                      <a:r>
                        <a:rPr kumimoji="1" lang="ja-JP" altLang="en-US" sz="2000" b="1" dirty="0">
                          <a:latin typeface="BIZ UDPゴシック" panose="020B0400000000000000" pitchFamily="50" charset="-128"/>
                          <a:ea typeface="BIZ UDPゴシック" panose="020B0400000000000000" pitchFamily="50" charset="-128"/>
                        </a:rPr>
                        <a:t>（研修会場で実演）</a:t>
                      </a:r>
                    </a:p>
                  </a:txBody>
                  <a:tcPr anchor="ctr">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３０％</a:t>
                      </a:r>
                    </a:p>
                  </a:txBody>
                  <a:tcPr anchor="ctr">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２０％</a:t>
                      </a:r>
                    </a:p>
                  </a:txBody>
                  <a:tcPr anchor="ctr">
                    <a:solidFill>
                      <a:schemeClr val="bg1"/>
                    </a:solidFill>
                  </a:tcPr>
                </a:tc>
                <a:tc>
                  <a:txBody>
                    <a:bodyPr/>
                    <a:lstStyle/>
                    <a:p>
                      <a:pPr algn="ctr"/>
                      <a:r>
                        <a:rPr kumimoji="1" lang="ja-JP" altLang="en-US" sz="2000" dirty="0">
                          <a:solidFill>
                            <a:srgbClr val="FF0000"/>
                          </a:solidFill>
                          <a:latin typeface="BIZ UDPゴシック" panose="020B0400000000000000" pitchFamily="50" charset="-128"/>
                          <a:ea typeface="BIZ UDPゴシック" panose="020B0400000000000000" pitchFamily="50" charset="-128"/>
                        </a:rPr>
                        <a:t>０％</a:t>
                      </a:r>
                    </a:p>
                  </a:txBody>
                  <a:tcPr anchor="ctr">
                    <a:solidFill>
                      <a:schemeClr val="bg1"/>
                    </a:solidFill>
                  </a:tcPr>
                </a:tc>
                <a:extLst>
                  <a:ext uri="{0D108BD9-81ED-4DB2-BD59-A6C34878D82A}">
                    <a16:rowId xmlns:a16="http://schemas.microsoft.com/office/drawing/2014/main" val="3321673005"/>
                  </a:ext>
                </a:extLst>
              </a:tr>
              <a:tr h="730175">
                <a:tc>
                  <a:txBody>
                    <a:bodyPr/>
                    <a:lstStyle/>
                    <a:p>
                      <a:pPr algn="ctr"/>
                      <a:r>
                        <a:rPr kumimoji="1" lang="ja-JP" altLang="en-US" sz="2000" b="1" dirty="0">
                          <a:latin typeface="BIZ UDPゴシック" panose="020B0400000000000000" pitchFamily="50" charset="-128"/>
                          <a:ea typeface="BIZ UDPゴシック" panose="020B0400000000000000" pitchFamily="50" charset="-128"/>
                        </a:rPr>
                        <a:t>トレーニング</a:t>
                      </a:r>
                    </a:p>
                    <a:p>
                      <a:pPr algn="ctr"/>
                      <a:r>
                        <a:rPr kumimoji="1" lang="ja-JP" altLang="en-US" sz="2000" b="1" dirty="0">
                          <a:latin typeface="BIZ UDPゴシック" panose="020B0400000000000000" pitchFamily="50" charset="-128"/>
                          <a:ea typeface="BIZ UDPゴシック" panose="020B0400000000000000" pitchFamily="50" charset="-128"/>
                        </a:rPr>
                        <a:t>（研修会場で練習とフィードバック）</a:t>
                      </a:r>
                    </a:p>
                  </a:txBody>
                  <a:tcPr anchor="ctr">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６０％</a:t>
                      </a:r>
                    </a:p>
                  </a:txBody>
                  <a:tcPr anchor="ctr">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６０％</a:t>
                      </a:r>
                    </a:p>
                  </a:txBody>
                  <a:tcPr anchor="ctr">
                    <a:solidFill>
                      <a:schemeClr val="bg1"/>
                    </a:solidFill>
                  </a:tcPr>
                </a:tc>
                <a:tc>
                  <a:txBody>
                    <a:bodyPr/>
                    <a:lstStyle/>
                    <a:p>
                      <a:pPr algn="ctr"/>
                      <a:r>
                        <a:rPr kumimoji="1" lang="ja-JP" altLang="en-US" sz="2000" dirty="0">
                          <a:solidFill>
                            <a:srgbClr val="FF0000"/>
                          </a:solidFill>
                          <a:latin typeface="BIZ UDPゴシック" panose="020B0400000000000000" pitchFamily="50" charset="-128"/>
                          <a:ea typeface="BIZ UDPゴシック" panose="020B0400000000000000" pitchFamily="50" charset="-128"/>
                        </a:rPr>
                        <a:t>５％</a:t>
                      </a:r>
                    </a:p>
                  </a:txBody>
                  <a:tcPr anchor="ctr">
                    <a:solidFill>
                      <a:schemeClr val="bg1"/>
                    </a:solidFill>
                  </a:tcPr>
                </a:tc>
                <a:extLst>
                  <a:ext uri="{0D108BD9-81ED-4DB2-BD59-A6C34878D82A}">
                    <a16:rowId xmlns:a16="http://schemas.microsoft.com/office/drawing/2014/main" val="1490158265"/>
                  </a:ext>
                </a:extLst>
              </a:tr>
              <a:tr h="730175">
                <a:tc>
                  <a:txBody>
                    <a:bodyPr/>
                    <a:lstStyle/>
                    <a:p>
                      <a:pPr algn="ctr"/>
                      <a:r>
                        <a:rPr kumimoji="1" lang="ja-JP" altLang="en-US" sz="2000" b="1" dirty="0">
                          <a:latin typeface="BIZ UDPゴシック" panose="020B0400000000000000" pitchFamily="50" charset="-128"/>
                          <a:ea typeface="BIZ UDPゴシック" panose="020B0400000000000000" pitchFamily="50" charset="-128"/>
                        </a:rPr>
                        <a:t>現場でトレーニング</a:t>
                      </a:r>
                    </a:p>
                    <a:p>
                      <a:pPr algn="ctr"/>
                      <a:r>
                        <a:rPr kumimoji="1" lang="ja-JP" altLang="en-US" sz="2000" b="1" dirty="0">
                          <a:latin typeface="BIZ UDPゴシック" panose="020B0400000000000000" pitchFamily="50" charset="-128"/>
                          <a:ea typeface="BIZ UDPゴシック" panose="020B0400000000000000" pitchFamily="50" charset="-128"/>
                        </a:rPr>
                        <a:t>（実施のサポートとフィードバック）</a:t>
                      </a:r>
                    </a:p>
                  </a:txBody>
                  <a:tcPr anchor="ctr">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９５％</a:t>
                      </a:r>
                    </a:p>
                  </a:txBody>
                  <a:tcPr anchor="ctr">
                    <a:solidFill>
                      <a:schemeClr val="bg1"/>
                    </a:solidFill>
                  </a:tcPr>
                </a:tc>
                <a:tc>
                  <a:txBody>
                    <a:bodyPr/>
                    <a:lstStyle/>
                    <a:p>
                      <a:pPr algn="ctr"/>
                      <a:r>
                        <a:rPr kumimoji="1" lang="ja-JP" altLang="en-US" sz="2000" dirty="0">
                          <a:latin typeface="BIZ UDPゴシック" panose="020B0400000000000000" pitchFamily="50" charset="-128"/>
                          <a:ea typeface="BIZ UDPゴシック" panose="020B0400000000000000" pitchFamily="50" charset="-128"/>
                        </a:rPr>
                        <a:t>９５％</a:t>
                      </a:r>
                    </a:p>
                  </a:txBody>
                  <a:tcPr anchor="ctr">
                    <a:solidFill>
                      <a:schemeClr val="bg1"/>
                    </a:solidFill>
                  </a:tcPr>
                </a:tc>
                <a:tc>
                  <a:txBody>
                    <a:bodyPr/>
                    <a:lstStyle/>
                    <a:p>
                      <a:pPr algn="ctr"/>
                      <a:r>
                        <a:rPr kumimoji="1" lang="ja-JP" altLang="en-US" sz="2000" dirty="0">
                          <a:solidFill>
                            <a:srgbClr val="FF0000"/>
                          </a:solidFill>
                          <a:latin typeface="BIZ UDPゴシック" panose="020B0400000000000000" pitchFamily="50" charset="-128"/>
                          <a:ea typeface="BIZ UDPゴシック" panose="020B0400000000000000" pitchFamily="50" charset="-128"/>
                        </a:rPr>
                        <a:t>９５％</a:t>
                      </a:r>
                    </a:p>
                  </a:txBody>
                  <a:tcPr anchor="ctr">
                    <a:solidFill>
                      <a:schemeClr val="bg1"/>
                    </a:solidFill>
                  </a:tcPr>
                </a:tc>
                <a:extLst>
                  <a:ext uri="{0D108BD9-81ED-4DB2-BD59-A6C34878D82A}">
                    <a16:rowId xmlns:a16="http://schemas.microsoft.com/office/drawing/2014/main" val="3241590842"/>
                  </a:ext>
                </a:extLst>
              </a:tr>
            </a:tbl>
          </a:graphicData>
        </a:graphic>
      </p:graphicFrame>
      <p:sp>
        <p:nvSpPr>
          <p:cNvPr id="8" name="テキスト ボックス 7">
            <a:extLst>
              <a:ext uri="{FF2B5EF4-FFF2-40B4-BE49-F238E27FC236}">
                <a16:creationId xmlns:a16="http://schemas.microsoft.com/office/drawing/2014/main" id="{75B063E3-7BCE-14CB-B030-813DDB2E9844}"/>
              </a:ext>
            </a:extLst>
          </p:cNvPr>
          <p:cNvSpPr txBox="1"/>
          <p:nvPr/>
        </p:nvSpPr>
        <p:spPr>
          <a:xfrm>
            <a:off x="1864799" y="563137"/>
            <a:ext cx="8462401" cy="646331"/>
          </a:xfrm>
          <a:prstGeom prst="rect">
            <a:avLst/>
          </a:prstGeom>
          <a:noFill/>
        </p:spPr>
        <p:txBody>
          <a:bodyPr wrap="square" rtlCol="0">
            <a:spAutoFit/>
          </a:bodyPr>
          <a:lstStyle/>
          <a:p>
            <a:pPr algn="ctr"/>
            <a:r>
              <a:rPr kumimoji="1" lang="ja-JP" altLang="en-US" sz="3600" dirty="0">
                <a:latin typeface="BIZ UDPゴシック" panose="020B0400000000000000" pitchFamily="50" charset="-128"/>
                <a:ea typeface="BIZ UDPゴシック" panose="020B0400000000000000" pitchFamily="50" charset="-128"/>
              </a:rPr>
              <a:t>自閉症支援に関する研修形態とその成果</a:t>
            </a:r>
          </a:p>
        </p:txBody>
      </p:sp>
    </p:spTree>
    <p:extLst>
      <p:ext uri="{BB962C8B-B14F-4D97-AF65-F5344CB8AC3E}">
        <p14:creationId xmlns:p14="http://schemas.microsoft.com/office/powerpoint/2010/main" val="3219926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8C5BE52-F69B-2AFB-E61D-133DF0D282A6}"/>
              </a:ext>
            </a:extLst>
          </p:cNvPr>
          <p:cNvSpPr txBox="1"/>
          <p:nvPr/>
        </p:nvSpPr>
        <p:spPr>
          <a:xfrm>
            <a:off x="1828800" y="1105555"/>
            <a:ext cx="8991600" cy="1815882"/>
          </a:xfrm>
          <a:prstGeom prst="rect">
            <a:avLst/>
          </a:prstGeom>
          <a:noFill/>
        </p:spPr>
        <p:txBody>
          <a:bodyPr wrap="square" rtlCol="0">
            <a:spAutoFit/>
          </a:bodyPr>
          <a:lstStyle/>
          <a:p>
            <a:pPr algn="just"/>
            <a:r>
              <a:rPr kumimoji="1" lang="ja-JP" altLang="en-US" sz="2800" dirty="0">
                <a:latin typeface="BIZ UDPゴシック" panose="020B0400000000000000" pitchFamily="50" charset="-128"/>
                <a:ea typeface="BIZ UDPゴシック" panose="020B0400000000000000" pitchFamily="50" charset="-128"/>
              </a:rPr>
              <a:t>このデータからは、内部・外部を含めた研修では、知識・技術の向上は見られても現場で実戦でき可能性は５％、確実に現場で実戦できるのは、現場の実戦のサポートと実施内容のフィードバックであることがわかります。</a:t>
            </a:r>
          </a:p>
        </p:txBody>
      </p:sp>
      <p:sp>
        <p:nvSpPr>
          <p:cNvPr id="5" name="矢印: 下 4">
            <a:extLst>
              <a:ext uri="{FF2B5EF4-FFF2-40B4-BE49-F238E27FC236}">
                <a16:creationId xmlns:a16="http://schemas.microsoft.com/office/drawing/2014/main" id="{D0D469A3-C8B5-C80C-0575-CBD66AF5112C}"/>
              </a:ext>
            </a:extLst>
          </p:cNvPr>
          <p:cNvSpPr/>
          <p:nvPr/>
        </p:nvSpPr>
        <p:spPr>
          <a:xfrm>
            <a:off x="4953000" y="3625959"/>
            <a:ext cx="2743200" cy="393919"/>
          </a:xfrm>
          <a:prstGeom prst="downArrow">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08A15550-64F1-EFD1-B969-18EFFD484DA3}"/>
              </a:ext>
            </a:extLst>
          </p:cNvPr>
          <p:cNvSpPr txBox="1"/>
          <p:nvPr/>
        </p:nvSpPr>
        <p:spPr>
          <a:xfrm>
            <a:off x="2362200" y="4724400"/>
            <a:ext cx="7924800" cy="1077218"/>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演習３．各事業所ではどのような</a:t>
            </a:r>
            <a:r>
              <a:rPr kumimoji="1" lang="en-US" altLang="ja-JP" sz="3200" dirty="0">
                <a:latin typeface="BIZ UDPゴシック" panose="020B0400000000000000" pitchFamily="50" charset="-128"/>
                <a:ea typeface="BIZ UDPゴシック" panose="020B0400000000000000" pitchFamily="50" charset="-128"/>
              </a:rPr>
              <a:t>on the job training</a:t>
            </a:r>
            <a:r>
              <a:rPr kumimoji="1" lang="ja-JP" altLang="en-US" sz="3200" dirty="0">
                <a:latin typeface="BIZ UDPゴシック" panose="020B0400000000000000" pitchFamily="50" charset="-128"/>
                <a:ea typeface="BIZ UDPゴシック" panose="020B0400000000000000" pitchFamily="50" charset="-128"/>
              </a:rPr>
              <a:t>を実施しているのか？</a:t>
            </a:r>
          </a:p>
        </p:txBody>
      </p:sp>
    </p:spTree>
    <p:extLst>
      <p:ext uri="{BB962C8B-B14F-4D97-AF65-F5344CB8AC3E}">
        <p14:creationId xmlns:p14="http://schemas.microsoft.com/office/powerpoint/2010/main" val="3652046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06397" y="2178791"/>
            <a:ext cx="9669780" cy="3227070"/>
          </a:xfrm>
          <a:prstGeom prst="rect">
            <a:avLst/>
          </a:prstGeom>
        </p:spPr>
        <p:txBody>
          <a:bodyPr vert="horz" wrap="square" lIns="0" tIns="13335" rIns="0" bIns="0" rtlCol="0">
            <a:spAutoFit/>
          </a:bodyPr>
          <a:lstStyle/>
          <a:p>
            <a:pPr marL="12700" marR="5080" algn="just">
              <a:lnSpc>
                <a:spcPct val="150000"/>
              </a:lnSpc>
              <a:spcBef>
                <a:spcPts val="105"/>
              </a:spcBef>
            </a:pPr>
            <a:r>
              <a:rPr sz="2800" spc="-5" dirty="0">
                <a:latin typeface="BIZ UDPゴシック"/>
                <a:cs typeface="BIZ UDPゴシック"/>
              </a:rPr>
              <a:t>米国のコンサルティング会社『ロミンガー』社の調査によれば、</a:t>
            </a:r>
            <a:r>
              <a:rPr sz="2800" spc="5" dirty="0">
                <a:latin typeface="BIZ UDPゴシック"/>
                <a:cs typeface="BIZ UDPゴシック"/>
              </a:rPr>
              <a:t>人が成長するのには経験</a:t>
            </a:r>
            <a:r>
              <a:rPr sz="2800" dirty="0">
                <a:latin typeface="BIZ UDPゴシック"/>
                <a:cs typeface="BIZ UDPゴシック"/>
              </a:rPr>
              <a:t>70</a:t>
            </a:r>
            <a:r>
              <a:rPr sz="2800" spc="25" dirty="0">
                <a:latin typeface="BIZ UDPゴシック"/>
                <a:cs typeface="BIZ UDPゴシック"/>
              </a:rPr>
              <a:t>％、</a:t>
            </a:r>
            <a:r>
              <a:rPr sz="2800" dirty="0">
                <a:solidFill>
                  <a:srgbClr val="FF0000"/>
                </a:solidFill>
                <a:latin typeface="BIZ UDPゴシック"/>
                <a:cs typeface="BIZ UDPゴシック"/>
              </a:rPr>
              <a:t>他者からの指導・指摘20％</a:t>
            </a:r>
            <a:r>
              <a:rPr sz="2800" spc="-50" dirty="0">
                <a:latin typeface="BIZ UDPゴシック"/>
                <a:cs typeface="BIZ UDPゴシック"/>
              </a:rPr>
              <a:t>、</a:t>
            </a:r>
            <a:r>
              <a:rPr sz="2800" spc="30" dirty="0">
                <a:solidFill>
                  <a:srgbClr val="FF0000"/>
                </a:solidFill>
                <a:latin typeface="BIZ UDPゴシック"/>
                <a:cs typeface="BIZ UDPゴシック"/>
              </a:rPr>
              <a:t>研修(</a:t>
            </a:r>
            <a:r>
              <a:rPr sz="2800" spc="-25" dirty="0">
                <a:solidFill>
                  <a:srgbClr val="FF0000"/>
                </a:solidFill>
                <a:latin typeface="BIZ UDPゴシック"/>
                <a:cs typeface="BIZ UDPゴシック"/>
              </a:rPr>
              <a:t>OFF-</a:t>
            </a:r>
            <a:r>
              <a:rPr sz="2800" dirty="0">
                <a:solidFill>
                  <a:srgbClr val="FF0000"/>
                </a:solidFill>
                <a:latin typeface="BIZ UDPゴシック"/>
                <a:cs typeface="BIZ UDPゴシック"/>
              </a:rPr>
              <a:t>JT)10％</a:t>
            </a:r>
            <a:r>
              <a:rPr sz="2800" spc="50" dirty="0">
                <a:latin typeface="BIZ UDPゴシック"/>
                <a:cs typeface="BIZ UDPゴシック"/>
              </a:rPr>
              <a:t>という結果が明らかにされています。経</a:t>
            </a:r>
            <a:r>
              <a:rPr sz="2800" spc="-35" dirty="0">
                <a:latin typeface="BIZ UDPゴシック"/>
                <a:cs typeface="BIZ UDPゴシック"/>
              </a:rPr>
              <a:t>験とは仕事そのものを通じての経験学習であり、それが最も人</a:t>
            </a:r>
            <a:r>
              <a:rPr sz="2800" spc="-50" dirty="0">
                <a:latin typeface="BIZ UDPゴシック"/>
                <a:cs typeface="BIZ UDPゴシック"/>
              </a:rPr>
              <a:t>の成長に大きな影響を及ぼすということになります。</a:t>
            </a:r>
            <a:endParaRPr sz="2800" dirty="0">
              <a:latin typeface="BIZ UDPゴシック"/>
              <a:cs typeface="BIZ UDPゴシック"/>
            </a:endParaRPr>
          </a:p>
        </p:txBody>
      </p:sp>
      <p:sp>
        <p:nvSpPr>
          <p:cNvPr id="3" name="object 3"/>
          <p:cNvSpPr txBox="1">
            <a:spLocks noGrp="1"/>
          </p:cNvSpPr>
          <p:nvPr>
            <p:ph type="title"/>
          </p:nvPr>
        </p:nvSpPr>
        <p:spPr>
          <a:xfrm>
            <a:off x="3431704" y="824402"/>
            <a:ext cx="5904311" cy="566181"/>
          </a:xfrm>
          <a:prstGeom prst="rect">
            <a:avLst/>
          </a:prstGeom>
        </p:spPr>
        <p:txBody>
          <a:bodyPr vert="horz" wrap="square" lIns="0" tIns="12065" rIns="0" bIns="0" rtlCol="0">
            <a:spAutoFit/>
          </a:bodyPr>
          <a:lstStyle/>
          <a:p>
            <a:pPr marL="12700">
              <a:lnSpc>
                <a:spcPct val="100000"/>
              </a:lnSpc>
              <a:spcBef>
                <a:spcPts val="95"/>
              </a:spcBef>
            </a:pPr>
            <a:r>
              <a:rPr sz="3600" spc="-50" dirty="0">
                <a:latin typeface="BIZ UDPゴシック" panose="020B0400000000000000" pitchFamily="50" charset="-128"/>
                <a:ea typeface="BIZ UDPゴシック" panose="020B0400000000000000" pitchFamily="50" charset="-128"/>
              </a:rPr>
              <a:t>人材育成に関する調査</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71351" y="2204864"/>
            <a:ext cx="3249295" cy="2952750"/>
          </a:xfrm>
          <a:prstGeom prst="rect">
            <a:avLst/>
          </a:prstGeom>
        </p:spPr>
        <p:txBody>
          <a:bodyPr vert="horz" wrap="square" lIns="0" tIns="256540" rIns="0" bIns="0" rtlCol="0">
            <a:spAutoFit/>
          </a:bodyPr>
          <a:lstStyle/>
          <a:p>
            <a:pPr marL="12700">
              <a:lnSpc>
                <a:spcPct val="100000"/>
              </a:lnSpc>
              <a:spcBef>
                <a:spcPts val="2020"/>
              </a:spcBef>
            </a:pPr>
            <a:r>
              <a:rPr sz="3200" dirty="0">
                <a:latin typeface="BIZ UDPゴシック"/>
                <a:cs typeface="BIZ UDPゴシック"/>
              </a:rPr>
              <a:t>①X</a:t>
            </a:r>
            <a:r>
              <a:rPr sz="3200" spc="-10" dirty="0">
                <a:latin typeface="BIZ UDPゴシック"/>
                <a:cs typeface="BIZ UDPゴシック"/>
              </a:rPr>
              <a:t>理論・Ｙ理論</a:t>
            </a:r>
            <a:endParaRPr sz="3200" dirty="0">
              <a:latin typeface="BIZ UDPゴシック"/>
              <a:cs typeface="BIZ UDPゴシック"/>
            </a:endParaRPr>
          </a:p>
          <a:p>
            <a:pPr marL="12700">
              <a:lnSpc>
                <a:spcPct val="100000"/>
              </a:lnSpc>
              <a:spcBef>
                <a:spcPts val="1925"/>
              </a:spcBef>
            </a:pPr>
            <a:r>
              <a:rPr sz="3200" spc="-10" dirty="0">
                <a:latin typeface="BIZ UDPゴシック"/>
                <a:cs typeface="BIZ UDPゴシック"/>
              </a:rPr>
              <a:t>②経験学習モデル</a:t>
            </a:r>
            <a:endParaRPr sz="3200" dirty="0">
              <a:latin typeface="BIZ UDPゴシック"/>
              <a:cs typeface="BIZ UDPゴシック"/>
            </a:endParaRPr>
          </a:p>
          <a:p>
            <a:pPr marL="12700">
              <a:lnSpc>
                <a:spcPct val="100000"/>
              </a:lnSpc>
              <a:spcBef>
                <a:spcPts val="1920"/>
              </a:spcBef>
            </a:pPr>
            <a:r>
              <a:rPr sz="3200" spc="-20" dirty="0">
                <a:latin typeface="BIZ UDPゴシック"/>
                <a:cs typeface="BIZ UDPゴシック"/>
              </a:rPr>
              <a:t>③成功循環モデル</a:t>
            </a:r>
            <a:endParaRPr sz="3200" dirty="0">
              <a:latin typeface="BIZ UDPゴシック"/>
              <a:cs typeface="BIZ UDPゴシック"/>
            </a:endParaRPr>
          </a:p>
          <a:p>
            <a:pPr marL="12700">
              <a:lnSpc>
                <a:spcPct val="100000"/>
              </a:lnSpc>
              <a:spcBef>
                <a:spcPts val="1920"/>
              </a:spcBef>
            </a:pPr>
            <a:r>
              <a:rPr sz="3200" spc="-10" dirty="0">
                <a:latin typeface="BIZ UDPゴシック"/>
                <a:cs typeface="BIZ UDPゴシック"/>
              </a:rPr>
              <a:t>④組織学習理論</a:t>
            </a:r>
            <a:endParaRPr sz="3200" dirty="0">
              <a:latin typeface="BIZ UDPゴシック"/>
              <a:cs typeface="BIZ UDPゴシック"/>
            </a:endParaRPr>
          </a:p>
        </p:txBody>
      </p:sp>
      <p:sp>
        <p:nvSpPr>
          <p:cNvPr id="3" name="object 3"/>
          <p:cNvSpPr txBox="1">
            <a:spLocks noGrp="1"/>
          </p:cNvSpPr>
          <p:nvPr>
            <p:ph type="title"/>
          </p:nvPr>
        </p:nvSpPr>
        <p:spPr>
          <a:xfrm>
            <a:off x="3558222" y="908720"/>
            <a:ext cx="5075555" cy="566181"/>
          </a:xfrm>
          <a:prstGeom prst="rect">
            <a:avLst/>
          </a:prstGeom>
        </p:spPr>
        <p:txBody>
          <a:bodyPr vert="horz" wrap="square" lIns="0" tIns="12065" rIns="0" bIns="0" rtlCol="0">
            <a:spAutoFit/>
          </a:bodyPr>
          <a:lstStyle/>
          <a:p>
            <a:pPr marL="12700">
              <a:lnSpc>
                <a:spcPct val="100000"/>
              </a:lnSpc>
              <a:spcBef>
                <a:spcPts val="95"/>
              </a:spcBef>
            </a:pPr>
            <a:r>
              <a:rPr sz="3600" spc="-50" dirty="0">
                <a:latin typeface="BIZ UDPゴシック" panose="020B0400000000000000" pitchFamily="50" charset="-128"/>
                <a:ea typeface="BIZ UDPゴシック" panose="020B0400000000000000" pitchFamily="50" charset="-128"/>
              </a:rPr>
              <a:t>人材育成に役立つ理論</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49672" y="777621"/>
            <a:ext cx="3862551" cy="1059815"/>
          </a:xfrm>
          <a:prstGeom prst="rect">
            <a:avLst/>
          </a:prstGeom>
        </p:spPr>
        <p:txBody>
          <a:bodyPr vert="horz" wrap="square" lIns="0" tIns="12700" rIns="0" bIns="0" rtlCol="0">
            <a:spAutoFit/>
          </a:bodyPr>
          <a:lstStyle/>
          <a:p>
            <a:pPr marL="12700">
              <a:lnSpc>
                <a:spcPts val="4310"/>
              </a:lnSpc>
              <a:spcBef>
                <a:spcPts val="100"/>
              </a:spcBef>
            </a:pPr>
            <a:r>
              <a:rPr sz="4000" spc="-10" dirty="0">
                <a:latin typeface="BIZ UDPゴシック" panose="020B0400000000000000" pitchFamily="50" charset="-128"/>
                <a:ea typeface="BIZ UDPゴシック" panose="020B0400000000000000" pitchFamily="50" charset="-128"/>
                <a:cs typeface="BIZ UDPゴシック"/>
              </a:rPr>
              <a:t>経験学習モデル</a:t>
            </a:r>
            <a:endParaRPr sz="4000" dirty="0">
              <a:latin typeface="BIZ UDPゴシック" panose="020B0400000000000000" pitchFamily="50" charset="-128"/>
              <a:ea typeface="BIZ UDPゴシック" panose="020B0400000000000000" pitchFamily="50" charset="-128"/>
              <a:cs typeface="BIZ UDPゴシック"/>
            </a:endParaRPr>
          </a:p>
          <a:p>
            <a:pPr marL="149860">
              <a:lnSpc>
                <a:spcPts val="3829"/>
              </a:lnSpc>
            </a:pPr>
            <a:r>
              <a:rPr sz="3600" dirty="0">
                <a:latin typeface="BIZ UDPゴシック" panose="020B0400000000000000" pitchFamily="50" charset="-128"/>
                <a:ea typeface="BIZ UDPゴシック" panose="020B0400000000000000" pitchFamily="50" charset="-128"/>
              </a:rPr>
              <a:t>（コルプモデル</a:t>
            </a:r>
            <a:r>
              <a:rPr sz="3600" spc="-50" dirty="0">
                <a:latin typeface="BIZ UDPゴシック" panose="020B0400000000000000" pitchFamily="50" charset="-128"/>
                <a:ea typeface="BIZ UDPゴシック" panose="020B0400000000000000" pitchFamily="50" charset="-128"/>
              </a:rPr>
              <a:t>）</a:t>
            </a:r>
            <a:endParaRPr sz="3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0AFF3B33-1F86-8E08-4F71-1245E8357D49}"/>
              </a:ext>
            </a:extLst>
          </p:cNvPr>
          <p:cNvSpPr txBox="1"/>
          <p:nvPr/>
        </p:nvSpPr>
        <p:spPr>
          <a:xfrm>
            <a:off x="1588357" y="2667000"/>
            <a:ext cx="8530651" cy="2417328"/>
          </a:xfrm>
          <a:prstGeom prst="rect">
            <a:avLst/>
          </a:prstGeom>
          <a:noFill/>
        </p:spPr>
        <p:txBody>
          <a:bodyPr wrap="square">
            <a:spAutoFit/>
          </a:bodyPr>
          <a:lstStyle/>
          <a:p>
            <a:pPr algn="just">
              <a:lnSpc>
                <a:spcPct val="130000"/>
              </a:lnSpc>
            </a:pPr>
            <a:r>
              <a:rPr lang="ja-JP" altLang="en-US" sz="2400" spc="-10" dirty="0">
                <a:latin typeface="BIZ UDPゴシック" panose="020B0400000000000000" pitchFamily="50" charset="-128"/>
                <a:ea typeface="BIZ UDPゴシック" panose="020B0400000000000000" pitchFamily="50" charset="-128"/>
                <a:cs typeface="BIZ UDPゴシック"/>
              </a:rPr>
              <a:t>コルプは，デューイの経験と学習に関する理論を，「活動−内省」「経験−抽象」 という二軸からなる論理空間に構成しなおし，これら諸関係</a:t>
            </a:r>
            <a:r>
              <a:rPr lang="ja-JP" altLang="en-US" sz="2400" spc="-15" dirty="0">
                <a:latin typeface="BIZ UDPゴシック" panose="020B0400000000000000" pitchFamily="50" charset="-128"/>
                <a:ea typeface="BIZ UDPゴシック" panose="020B0400000000000000" pitchFamily="50" charset="-128"/>
                <a:cs typeface="BIZ UDPゴシック"/>
              </a:rPr>
              <a:t>のあいだに循環型サイクルを仮定し， 経験学習モデルという概念を構</a:t>
            </a:r>
            <a:r>
              <a:rPr lang="ja-JP" altLang="en-US" sz="2400" dirty="0">
                <a:latin typeface="BIZ UDPゴシック" panose="020B0400000000000000" pitchFamily="50" charset="-128"/>
                <a:ea typeface="BIZ UDPゴシック" panose="020B0400000000000000" pitchFamily="50" charset="-128"/>
                <a:cs typeface="BIZ UDPゴシック"/>
              </a:rPr>
              <a:t>築しました。（</a:t>
            </a:r>
            <a:r>
              <a:rPr lang="en-US" altLang="ja-JP" sz="2400" dirty="0">
                <a:latin typeface="BIZ UDPゴシック" panose="020B0400000000000000" pitchFamily="50" charset="-128"/>
                <a:ea typeface="BIZ UDPゴシック" panose="020B0400000000000000" pitchFamily="50" charset="-128"/>
                <a:cs typeface="BIZ UDPゴシック"/>
              </a:rPr>
              <a:t>Kolb</a:t>
            </a:r>
            <a:r>
              <a:rPr lang="ja-JP" altLang="en-US" sz="2400" spc="-30" dirty="0">
                <a:latin typeface="BIZ UDPゴシック" panose="020B0400000000000000" pitchFamily="50" charset="-128"/>
                <a:ea typeface="BIZ UDPゴシック" panose="020B0400000000000000" pitchFamily="50" charset="-128"/>
                <a:cs typeface="BIZ UDPゴシック"/>
              </a:rPr>
              <a:t> </a:t>
            </a:r>
            <a:r>
              <a:rPr lang="en-US" altLang="ja-JP" sz="2400" dirty="0">
                <a:latin typeface="BIZ UDPゴシック" panose="020B0400000000000000" pitchFamily="50" charset="-128"/>
                <a:ea typeface="BIZ UDPゴシック" panose="020B0400000000000000" pitchFamily="50" charset="-128"/>
                <a:cs typeface="BIZ UDPゴシック"/>
              </a:rPr>
              <a:t>1984</a:t>
            </a:r>
            <a:r>
              <a:rPr lang="ja-JP" altLang="en-US" sz="2400" dirty="0">
                <a:latin typeface="BIZ UDPゴシック" panose="020B0400000000000000" pitchFamily="50" charset="-128"/>
                <a:ea typeface="BIZ UDPゴシック" panose="020B0400000000000000" pitchFamily="50" charset="-128"/>
                <a:cs typeface="BIZ UDPゴシック"/>
              </a:rPr>
              <a:t>）</a:t>
            </a:r>
            <a:r>
              <a:rPr lang="ja-JP" altLang="en-US" sz="2400" spc="-5" dirty="0">
                <a:latin typeface="BIZ UDPゴシック" panose="020B0400000000000000" pitchFamily="50" charset="-128"/>
                <a:ea typeface="BIZ UDPゴシック" panose="020B0400000000000000" pitchFamily="50" charset="-128"/>
                <a:cs typeface="BIZ UDPゴシック"/>
              </a:rPr>
              <a:t>。コルブの示した循環モデルとは，次項の</a:t>
            </a:r>
            <a:r>
              <a:rPr lang="ja-JP" altLang="en-US" sz="2400" spc="-20" dirty="0">
                <a:latin typeface="BIZ UDPゴシック" panose="020B0400000000000000" pitchFamily="50" charset="-128"/>
                <a:ea typeface="BIZ UDPゴシック" panose="020B0400000000000000" pitchFamily="50" charset="-128"/>
                <a:cs typeface="BIZ UDPゴシック"/>
              </a:rPr>
              <a:t>とおりです。</a:t>
            </a:r>
            <a:endParaRPr lang="ja-JP" altLang="en-US" sz="2400" dirty="0">
              <a:latin typeface="BIZ UDPゴシック" panose="020B0400000000000000" pitchFamily="50" charset="-128"/>
              <a:ea typeface="BIZ UDPゴシック" panose="020B0400000000000000" pitchFamily="50" charset="-128"/>
              <a:cs typeface="BIZ UDPゴシック"/>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円: 塗りつぶしなし 31">
            <a:extLst>
              <a:ext uri="{FF2B5EF4-FFF2-40B4-BE49-F238E27FC236}">
                <a16:creationId xmlns:a16="http://schemas.microsoft.com/office/drawing/2014/main" id="{8EEA687C-8DF4-44FF-BDD8-D5015F506996}"/>
              </a:ext>
            </a:extLst>
          </p:cNvPr>
          <p:cNvSpPr/>
          <p:nvPr/>
        </p:nvSpPr>
        <p:spPr>
          <a:xfrm>
            <a:off x="1943100" y="1356713"/>
            <a:ext cx="8305800" cy="3779811"/>
          </a:xfrm>
          <a:prstGeom prst="donut">
            <a:avLst>
              <a:gd name="adj" fmla="val 558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5" name="object 5"/>
          <p:cNvPicPr/>
          <p:nvPr/>
        </p:nvPicPr>
        <p:blipFill>
          <a:blip r:embed="rId2" cstate="print"/>
          <a:stretch>
            <a:fillRect/>
          </a:stretch>
        </p:blipFill>
        <p:spPr>
          <a:xfrm>
            <a:off x="4754817" y="1124315"/>
            <a:ext cx="2582862" cy="950612"/>
          </a:xfrm>
          <a:prstGeom prst="rect">
            <a:avLst/>
          </a:prstGeom>
        </p:spPr>
      </p:pic>
      <p:pic>
        <p:nvPicPr>
          <p:cNvPr id="31" name="object 5">
            <a:extLst>
              <a:ext uri="{FF2B5EF4-FFF2-40B4-BE49-F238E27FC236}">
                <a16:creationId xmlns:a16="http://schemas.microsoft.com/office/drawing/2014/main" id="{C0F3CD7D-1D5F-49A5-BEF0-5CB02469A7F3}"/>
              </a:ext>
            </a:extLst>
          </p:cNvPr>
          <p:cNvPicPr/>
          <p:nvPr/>
        </p:nvPicPr>
        <p:blipFill>
          <a:blip r:embed="rId2" cstate="print"/>
          <a:stretch>
            <a:fillRect/>
          </a:stretch>
        </p:blipFill>
        <p:spPr>
          <a:xfrm>
            <a:off x="8329208" y="2933915"/>
            <a:ext cx="2770083" cy="1024256"/>
          </a:xfrm>
          <a:prstGeom prst="rect">
            <a:avLst/>
          </a:prstGeom>
        </p:spPr>
      </p:pic>
      <p:sp>
        <p:nvSpPr>
          <p:cNvPr id="2" name="object 2"/>
          <p:cNvSpPr txBox="1">
            <a:spLocks noGrp="1"/>
          </p:cNvSpPr>
          <p:nvPr>
            <p:ph type="title"/>
          </p:nvPr>
        </p:nvSpPr>
        <p:spPr>
          <a:xfrm>
            <a:off x="8329208" y="430200"/>
            <a:ext cx="3208020" cy="1060450"/>
          </a:xfrm>
          <a:prstGeom prst="rect">
            <a:avLst/>
          </a:prstGeom>
        </p:spPr>
        <p:txBody>
          <a:bodyPr vert="horz" wrap="square" lIns="0" tIns="12700" rIns="0" bIns="0" rtlCol="0">
            <a:spAutoFit/>
          </a:bodyPr>
          <a:lstStyle/>
          <a:p>
            <a:pPr marL="12700">
              <a:lnSpc>
                <a:spcPts val="4310"/>
              </a:lnSpc>
              <a:spcBef>
                <a:spcPts val="100"/>
              </a:spcBef>
            </a:pPr>
            <a:r>
              <a:rPr sz="3600" b="1" spc="-20" dirty="0">
                <a:latin typeface="BIZ UDPゴシック" panose="020B0400000000000000" pitchFamily="50" charset="-128"/>
                <a:ea typeface="BIZ UDPゴシック" panose="020B0400000000000000" pitchFamily="50" charset="-128"/>
                <a:cs typeface="BIZ UDPゴシック"/>
              </a:rPr>
              <a:t>経験学習モデル</a:t>
            </a:r>
            <a:endParaRPr sz="3600" dirty="0">
              <a:latin typeface="BIZ UDPゴシック" panose="020B0400000000000000" pitchFamily="50" charset="-128"/>
              <a:ea typeface="BIZ UDPゴシック" panose="020B0400000000000000" pitchFamily="50" charset="-128"/>
              <a:cs typeface="BIZ UDPゴシック"/>
            </a:endParaRPr>
          </a:p>
          <a:p>
            <a:pPr marL="149860">
              <a:lnSpc>
                <a:spcPts val="3829"/>
              </a:lnSpc>
            </a:pPr>
            <a:r>
              <a:rPr sz="3200" spc="-10" dirty="0">
                <a:latin typeface="BIZ UDPゴシック" panose="020B0400000000000000" pitchFamily="50" charset="-128"/>
                <a:ea typeface="BIZ UDPゴシック" panose="020B0400000000000000" pitchFamily="50" charset="-128"/>
              </a:rPr>
              <a:t>（コルプモデル</a:t>
            </a:r>
            <a:r>
              <a:rPr sz="3200" spc="-50" dirty="0">
                <a:latin typeface="BIZ UDPゴシック" panose="020B0400000000000000" pitchFamily="50" charset="-128"/>
                <a:ea typeface="BIZ UDPゴシック" panose="020B0400000000000000" pitchFamily="50" charset="-128"/>
              </a:rPr>
              <a:t>）</a:t>
            </a:r>
            <a:endParaRPr sz="3200" dirty="0">
              <a:latin typeface="BIZ UDPゴシック" panose="020B0400000000000000" pitchFamily="50" charset="-128"/>
              <a:ea typeface="BIZ UDPゴシック" panose="020B0400000000000000" pitchFamily="50" charset="-128"/>
            </a:endParaRPr>
          </a:p>
        </p:txBody>
      </p:sp>
      <p:sp>
        <p:nvSpPr>
          <p:cNvPr id="6" name="object 6"/>
          <p:cNvSpPr txBox="1"/>
          <p:nvPr/>
        </p:nvSpPr>
        <p:spPr>
          <a:xfrm>
            <a:off x="4923722" y="1139501"/>
            <a:ext cx="2156460" cy="864339"/>
          </a:xfrm>
          <a:prstGeom prst="rect">
            <a:avLst/>
          </a:prstGeom>
        </p:spPr>
        <p:txBody>
          <a:bodyPr vert="horz" wrap="square" lIns="0" tIns="109220" rIns="0" bIns="0" rtlCol="0">
            <a:spAutoFit/>
          </a:bodyPr>
          <a:lstStyle/>
          <a:p>
            <a:pPr algn="ctr">
              <a:lnSpc>
                <a:spcPct val="100000"/>
              </a:lnSpc>
              <a:spcBef>
                <a:spcPts val="860"/>
              </a:spcBef>
            </a:pPr>
            <a:r>
              <a:rPr sz="2400" b="1" spc="-45" dirty="0">
                <a:solidFill>
                  <a:srgbClr val="FFFFFF"/>
                </a:solidFill>
                <a:latin typeface="BIZ UDPゴシック"/>
                <a:cs typeface="BIZ UDPゴシック"/>
              </a:rPr>
              <a:t>①具体的経験</a:t>
            </a:r>
            <a:endParaRPr sz="2400" dirty="0">
              <a:latin typeface="BIZ UDPゴシック"/>
              <a:cs typeface="BIZ UDPゴシック"/>
            </a:endParaRPr>
          </a:p>
          <a:p>
            <a:pPr algn="ctr">
              <a:lnSpc>
                <a:spcPct val="100000"/>
              </a:lnSpc>
              <a:spcBef>
                <a:spcPts val="550"/>
              </a:spcBef>
            </a:pPr>
            <a:r>
              <a:rPr b="1" spc="-15" dirty="0">
                <a:solidFill>
                  <a:srgbClr val="FFFFFF"/>
                </a:solidFill>
                <a:latin typeface="BIZ UDPゴシック"/>
                <a:cs typeface="BIZ UDPゴシック"/>
              </a:rPr>
              <a:t>体験する</a:t>
            </a:r>
            <a:endParaRPr dirty="0">
              <a:latin typeface="BIZ UDPゴシック"/>
              <a:cs typeface="BIZ UDPゴシック"/>
            </a:endParaRPr>
          </a:p>
        </p:txBody>
      </p:sp>
      <p:sp>
        <p:nvSpPr>
          <p:cNvPr id="9" name="object 9"/>
          <p:cNvSpPr/>
          <p:nvPr/>
        </p:nvSpPr>
        <p:spPr>
          <a:xfrm>
            <a:off x="8229600" y="2993136"/>
            <a:ext cx="2974975" cy="1024255"/>
          </a:xfrm>
          <a:custGeom>
            <a:avLst/>
            <a:gdLst/>
            <a:ahLst/>
            <a:cxnLst/>
            <a:rect l="l" t="t" r="r" b="b"/>
            <a:pathLst>
              <a:path w="2974975" h="1024254">
                <a:moveTo>
                  <a:pt x="2974848" y="0"/>
                </a:moveTo>
                <a:lnTo>
                  <a:pt x="0" y="0"/>
                </a:lnTo>
                <a:lnTo>
                  <a:pt x="0" y="1024127"/>
                </a:lnTo>
                <a:lnTo>
                  <a:pt x="2974848" y="1024127"/>
                </a:lnTo>
                <a:lnTo>
                  <a:pt x="2974848" y="0"/>
                </a:lnTo>
                <a:close/>
              </a:path>
            </a:pathLst>
          </a:custGeom>
          <a:noFill/>
        </p:spPr>
        <p:txBody>
          <a:bodyPr wrap="square" lIns="0" tIns="0" rIns="0" bIns="0" rtlCol="0"/>
          <a:lstStyle/>
          <a:p>
            <a:endParaRPr sz="1600" dirty="0">
              <a:latin typeface="BIZ UDPゴシック" panose="020B0400000000000000" pitchFamily="50" charset="-128"/>
              <a:ea typeface="BIZ UDPゴシック" panose="020B0400000000000000" pitchFamily="50" charset="-128"/>
            </a:endParaRPr>
          </a:p>
        </p:txBody>
      </p:sp>
      <p:sp>
        <p:nvSpPr>
          <p:cNvPr id="10" name="object 10"/>
          <p:cNvSpPr txBox="1"/>
          <p:nvPr/>
        </p:nvSpPr>
        <p:spPr>
          <a:xfrm>
            <a:off x="8500890" y="3102225"/>
            <a:ext cx="2426717" cy="699422"/>
          </a:xfrm>
          <a:prstGeom prst="rect">
            <a:avLst/>
          </a:prstGeom>
        </p:spPr>
        <p:txBody>
          <a:bodyPr vert="horz" wrap="square" lIns="0" tIns="12065" rIns="0" bIns="0" rtlCol="0">
            <a:spAutoFit/>
          </a:bodyPr>
          <a:lstStyle/>
          <a:p>
            <a:pPr marL="635" algn="ctr">
              <a:lnSpc>
                <a:spcPts val="3340"/>
              </a:lnSpc>
              <a:spcBef>
                <a:spcPts val="95"/>
              </a:spcBef>
            </a:pPr>
            <a:r>
              <a:rPr sz="2400" b="1" spc="-40" dirty="0">
                <a:solidFill>
                  <a:srgbClr val="FFFFFF"/>
                </a:solidFill>
                <a:latin typeface="BIZ UDPゴシック"/>
                <a:cs typeface="BIZ UDPゴシック"/>
              </a:rPr>
              <a:t>②内省的観察</a:t>
            </a:r>
            <a:endParaRPr sz="2400" dirty="0">
              <a:latin typeface="BIZ UDPゴシック"/>
              <a:cs typeface="BIZ UDPゴシック"/>
            </a:endParaRPr>
          </a:p>
          <a:p>
            <a:pPr algn="ctr">
              <a:lnSpc>
                <a:spcPts val="2380"/>
              </a:lnSpc>
            </a:pPr>
            <a:r>
              <a:rPr b="1" spc="-10" dirty="0">
                <a:solidFill>
                  <a:srgbClr val="FFFFFF"/>
                </a:solidFill>
                <a:latin typeface="BIZ UDPゴシック"/>
                <a:cs typeface="BIZ UDPゴシック"/>
              </a:rPr>
              <a:t>振り返る•原因を考える</a:t>
            </a:r>
            <a:endParaRPr dirty="0">
              <a:latin typeface="BIZ UDPゴシック"/>
              <a:cs typeface="BIZ UDPゴシック"/>
            </a:endParaRPr>
          </a:p>
        </p:txBody>
      </p:sp>
      <p:pic>
        <p:nvPicPr>
          <p:cNvPr id="11" name="object 11"/>
          <p:cNvPicPr/>
          <p:nvPr/>
        </p:nvPicPr>
        <p:blipFill>
          <a:blip r:embed="rId3" cstate="print"/>
          <a:stretch>
            <a:fillRect/>
          </a:stretch>
        </p:blipFill>
        <p:spPr>
          <a:xfrm>
            <a:off x="781812" y="2873815"/>
            <a:ext cx="2647188" cy="1090870"/>
          </a:xfrm>
          <a:prstGeom prst="rect">
            <a:avLst/>
          </a:prstGeom>
        </p:spPr>
      </p:pic>
      <p:sp>
        <p:nvSpPr>
          <p:cNvPr id="12" name="object 12"/>
          <p:cNvSpPr txBox="1"/>
          <p:nvPr/>
        </p:nvSpPr>
        <p:spPr>
          <a:xfrm>
            <a:off x="1144742" y="2869791"/>
            <a:ext cx="2156460" cy="936795"/>
          </a:xfrm>
          <a:prstGeom prst="rect">
            <a:avLst/>
          </a:prstGeom>
        </p:spPr>
        <p:txBody>
          <a:bodyPr vert="horz" wrap="square" lIns="0" tIns="155575" rIns="0" bIns="0" rtlCol="0">
            <a:spAutoFit/>
          </a:bodyPr>
          <a:lstStyle/>
          <a:p>
            <a:pPr marL="12700">
              <a:lnSpc>
                <a:spcPct val="100000"/>
              </a:lnSpc>
              <a:spcBef>
                <a:spcPts val="1225"/>
              </a:spcBef>
            </a:pPr>
            <a:r>
              <a:rPr sz="2400" b="1" spc="-40" dirty="0">
                <a:solidFill>
                  <a:srgbClr val="FFFFFF"/>
                </a:solidFill>
                <a:latin typeface="BIZ UDPゴシック"/>
                <a:cs typeface="BIZ UDPゴシック"/>
              </a:rPr>
              <a:t>④能動的実験</a:t>
            </a:r>
            <a:endParaRPr sz="2400" dirty="0">
              <a:latin typeface="BIZ UDPゴシック"/>
              <a:cs typeface="BIZ UDPゴシック"/>
            </a:endParaRPr>
          </a:p>
          <a:p>
            <a:pPr marL="71755">
              <a:lnSpc>
                <a:spcPct val="100000"/>
              </a:lnSpc>
              <a:spcBef>
                <a:spcPts val="810"/>
              </a:spcBef>
            </a:pPr>
            <a:r>
              <a:rPr b="1" spc="-20" dirty="0">
                <a:solidFill>
                  <a:srgbClr val="FFFFFF"/>
                </a:solidFill>
                <a:latin typeface="BIZ UDPゴシック"/>
                <a:cs typeface="BIZ UDPゴシック"/>
              </a:rPr>
              <a:t>自らの仮説を試す</a:t>
            </a:r>
            <a:endParaRPr dirty="0">
              <a:latin typeface="BIZ UDPゴシック"/>
              <a:cs typeface="BIZ UDPゴシック"/>
            </a:endParaRPr>
          </a:p>
        </p:txBody>
      </p:sp>
      <p:pic>
        <p:nvPicPr>
          <p:cNvPr id="13" name="object 13"/>
          <p:cNvPicPr/>
          <p:nvPr/>
        </p:nvPicPr>
        <p:blipFill>
          <a:blip r:embed="rId4" cstate="print"/>
          <a:stretch>
            <a:fillRect/>
          </a:stretch>
        </p:blipFill>
        <p:spPr>
          <a:xfrm>
            <a:off x="4752213" y="4218987"/>
            <a:ext cx="2865183" cy="1356772"/>
          </a:xfrm>
          <a:prstGeom prst="rect">
            <a:avLst/>
          </a:prstGeom>
        </p:spPr>
      </p:pic>
      <p:sp>
        <p:nvSpPr>
          <p:cNvPr id="14" name="object 14"/>
          <p:cNvSpPr txBox="1"/>
          <p:nvPr/>
        </p:nvSpPr>
        <p:spPr>
          <a:xfrm>
            <a:off x="4981782" y="4283959"/>
            <a:ext cx="2511425" cy="1183016"/>
          </a:xfrm>
          <a:prstGeom prst="rect">
            <a:avLst/>
          </a:prstGeom>
        </p:spPr>
        <p:txBody>
          <a:bodyPr vert="horz" wrap="square" lIns="0" tIns="155575" rIns="0" bIns="0" rtlCol="0">
            <a:spAutoFit/>
          </a:bodyPr>
          <a:lstStyle/>
          <a:p>
            <a:pPr algn="ctr">
              <a:lnSpc>
                <a:spcPct val="100000"/>
              </a:lnSpc>
              <a:spcBef>
                <a:spcPts val="1225"/>
              </a:spcBef>
            </a:pPr>
            <a:r>
              <a:rPr sz="2400" b="1" spc="-40" dirty="0">
                <a:solidFill>
                  <a:srgbClr val="FFFFFF"/>
                </a:solidFill>
                <a:latin typeface="BIZ UDPゴシック"/>
                <a:cs typeface="BIZ UDPゴシック"/>
              </a:rPr>
              <a:t>③抽象的概念化</a:t>
            </a:r>
            <a:endParaRPr sz="2400" dirty="0">
              <a:latin typeface="BIZ UDPゴシック"/>
              <a:cs typeface="BIZ UDPゴシック"/>
            </a:endParaRPr>
          </a:p>
          <a:p>
            <a:pPr marL="245745" marR="234950" algn="ctr">
              <a:lnSpc>
                <a:spcPct val="100000"/>
              </a:lnSpc>
              <a:spcBef>
                <a:spcPts val="810"/>
              </a:spcBef>
            </a:pPr>
            <a:r>
              <a:rPr dirty="0">
                <a:solidFill>
                  <a:srgbClr val="FFFFFF"/>
                </a:solidFill>
                <a:latin typeface="BIZ UDPゴシック"/>
                <a:cs typeface="BIZ UDPゴシック"/>
              </a:rPr>
              <a:t>経</a:t>
            </a:r>
            <a:r>
              <a:rPr b="1" spc="-10" dirty="0">
                <a:solidFill>
                  <a:srgbClr val="FFFFFF"/>
                </a:solidFill>
                <a:latin typeface="BIZ UDPゴシック"/>
                <a:cs typeface="BIZ UDPゴシック"/>
              </a:rPr>
              <a:t>験からの学びを</a:t>
            </a:r>
            <a:r>
              <a:rPr b="1" spc="-20" dirty="0">
                <a:solidFill>
                  <a:srgbClr val="FFFFFF"/>
                </a:solidFill>
                <a:latin typeface="BIZ UDPゴシック"/>
                <a:cs typeface="BIZ UDPゴシック"/>
              </a:rPr>
              <a:t>言語化</a:t>
            </a:r>
            <a:endParaRPr dirty="0">
              <a:latin typeface="BIZ UDPゴシック"/>
              <a:cs typeface="BIZ UDPゴシック"/>
            </a:endParaRPr>
          </a:p>
        </p:txBody>
      </p:sp>
      <p:sp>
        <p:nvSpPr>
          <p:cNvPr id="16" name="object 16"/>
          <p:cNvSpPr/>
          <p:nvPr/>
        </p:nvSpPr>
        <p:spPr>
          <a:xfrm>
            <a:off x="9592817" y="3999737"/>
            <a:ext cx="1118870" cy="550545"/>
          </a:xfrm>
          <a:custGeom>
            <a:avLst/>
            <a:gdLst/>
            <a:ahLst/>
            <a:cxnLst/>
            <a:rect l="l" t="t" r="r" b="b"/>
            <a:pathLst>
              <a:path w="1118870" h="550545">
                <a:moveTo>
                  <a:pt x="559307" y="0"/>
                </a:moveTo>
                <a:lnTo>
                  <a:pt x="0" y="275081"/>
                </a:lnTo>
                <a:lnTo>
                  <a:pt x="399541" y="275081"/>
                </a:lnTo>
                <a:lnTo>
                  <a:pt x="399541" y="550163"/>
                </a:lnTo>
                <a:lnTo>
                  <a:pt x="719074" y="550163"/>
                </a:lnTo>
                <a:lnTo>
                  <a:pt x="719074" y="275081"/>
                </a:lnTo>
                <a:lnTo>
                  <a:pt x="1118615" y="275081"/>
                </a:lnTo>
                <a:lnTo>
                  <a:pt x="559307" y="0"/>
                </a:lnTo>
                <a:close/>
              </a:path>
            </a:pathLst>
          </a:custGeom>
          <a:solidFill>
            <a:srgbClr val="FFFF00"/>
          </a:solidFill>
        </p:spPr>
        <p:txBody>
          <a:bodyPr wrap="square" lIns="0" tIns="0" rIns="0" bIns="0" rtlCol="0"/>
          <a:lstStyle/>
          <a:p>
            <a:endParaRPr/>
          </a:p>
        </p:txBody>
      </p:sp>
      <p:sp>
        <p:nvSpPr>
          <p:cNvPr id="17" name="object 17"/>
          <p:cNvSpPr/>
          <p:nvPr/>
        </p:nvSpPr>
        <p:spPr>
          <a:xfrm>
            <a:off x="9592817" y="3999737"/>
            <a:ext cx="1118870" cy="550545"/>
          </a:xfrm>
          <a:custGeom>
            <a:avLst/>
            <a:gdLst/>
            <a:ahLst/>
            <a:cxnLst/>
            <a:rect l="l" t="t" r="r" b="b"/>
            <a:pathLst>
              <a:path w="1118870" h="550545">
                <a:moveTo>
                  <a:pt x="0" y="275081"/>
                </a:moveTo>
                <a:lnTo>
                  <a:pt x="559307" y="0"/>
                </a:lnTo>
                <a:lnTo>
                  <a:pt x="1118615" y="275081"/>
                </a:lnTo>
                <a:lnTo>
                  <a:pt x="719074" y="275081"/>
                </a:lnTo>
                <a:lnTo>
                  <a:pt x="719074" y="550163"/>
                </a:lnTo>
                <a:lnTo>
                  <a:pt x="399541" y="550163"/>
                </a:lnTo>
                <a:lnTo>
                  <a:pt x="399541" y="275081"/>
                </a:lnTo>
                <a:lnTo>
                  <a:pt x="0" y="275081"/>
                </a:lnTo>
                <a:close/>
              </a:path>
            </a:pathLst>
          </a:custGeom>
          <a:ln w="28574">
            <a:solidFill>
              <a:srgbClr val="000000"/>
            </a:solidFill>
          </a:ln>
        </p:spPr>
        <p:txBody>
          <a:bodyPr wrap="square" lIns="0" tIns="0" rIns="0" bIns="0" rtlCol="0"/>
          <a:lstStyle/>
          <a:p>
            <a:endParaRPr/>
          </a:p>
        </p:txBody>
      </p:sp>
      <p:sp>
        <p:nvSpPr>
          <p:cNvPr id="20" name="object 20"/>
          <p:cNvSpPr/>
          <p:nvPr/>
        </p:nvSpPr>
        <p:spPr>
          <a:xfrm>
            <a:off x="5784341" y="5578601"/>
            <a:ext cx="1117600" cy="550545"/>
          </a:xfrm>
          <a:custGeom>
            <a:avLst/>
            <a:gdLst/>
            <a:ahLst/>
            <a:cxnLst/>
            <a:rect l="l" t="t" r="r" b="b"/>
            <a:pathLst>
              <a:path w="1117600" h="550545">
                <a:moveTo>
                  <a:pt x="0" y="275082"/>
                </a:moveTo>
                <a:lnTo>
                  <a:pt x="558546" y="0"/>
                </a:lnTo>
                <a:lnTo>
                  <a:pt x="1117091" y="275082"/>
                </a:lnTo>
                <a:lnTo>
                  <a:pt x="718185" y="275082"/>
                </a:lnTo>
                <a:lnTo>
                  <a:pt x="718185" y="550164"/>
                </a:lnTo>
                <a:lnTo>
                  <a:pt x="398907" y="550164"/>
                </a:lnTo>
                <a:lnTo>
                  <a:pt x="398907" y="275082"/>
                </a:lnTo>
                <a:lnTo>
                  <a:pt x="0" y="275082"/>
                </a:lnTo>
                <a:close/>
              </a:path>
            </a:pathLst>
          </a:custGeom>
          <a:solidFill>
            <a:srgbClr val="FFFF00"/>
          </a:solidFill>
          <a:ln w="28575">
            <a:solidFill>
              <a:srgbClr val="000000"/>
            </a:solidFill>
          </a:ln>
        </p:spPr>
        <p:txBody>
          <a:bodyPr wrap="square" lIns="0" tIns="0" rIns="0" bIns="0" rtlCol="0"/>
          <a:lstStyle/>
          <a:p>
            <a:endParaRPr/>
          </a:p>
        </p:txBody>
      </p:sp>
      <p:sp>
        <p:nvSpPr>
          <p:cNvPr id="21" name="object 21"/>
          <p:cNvSpPr txBox="1"/>
          <p:nvPr/>
        </p:nvSpPr>
        <p:spPr>
          <a:xfrm>
            <a:off x="9515187" y="4470375"/>
            <a:ext cx="1274130" cy="441146"/>
          </a:xfrm>
          <a:prstGeom prst="rect">
            <a:avLst/>
          </a:prstGeom>
          <a:solidFill>
            <a:srgbClr val="FFFF00"/>
          </a:solidFill>
          <a:ln w="6350">
            <a:solidFill>
              <a:srgbClr val="000000"/>
            </a:solidFill>
          </a:ln>
        </p:spPr>
        <p:txBody>
          <a:bodyPr vert="horz" wrap="square" lIns="0" tIns="119380" rIns="0" bIns="0" rtlCol="0" anchor="ctr">
            <a:spAutoFit/>
          </a:bodyPr>
          <a:lstStyle/>
          <a:p>
            <a:pPr algn="ctr">
              <a:lnSpc>
                <a:spcPts val="2500"/>
              </a:lnSpc>
            </a:pPr>
            <a:r>
              <a:rPr lang="en-US" sz="2400" dirty="0">
                <a:latin typeface="BIZ UDPゴシック"/>
                <a:cs typeface="BIZ UDPゴシック"/>
              </a:rPr>
              <a:t>SV</a:t>
            </a:r>
          </a:p>
        </p:txBody>
      </p:sp>
      <p:sp>
        <p:nvSpPr>
          <p:cNvPr id="22" name="object 22"/>
          <p:cNvSpPr txBox="1"/>
          <p:nvPr/>
        </p:nvSpPr>
        <p:spPr>
          <a:xfrm>
            <a:off x="5790028" y="5974023"/>
            <a:ext cx="1182181" cy="455253"/>
          </a:xfrm>
          <a:prstGeom prst="rect">
            <a:avLst/>
          </a:prstGeom>
          <a:solidFill>
            <a:srgbClr val="FFFF00"/>
          </a:solidFill>
          <a:ln w="6350">
            <a:solidFill>
              <a:srgbClr val="000000"/>
            </a:solidFill>
          </a:ln>
        </p:spPr>
        <p:txBody>
          <a:bodyPr vert="horz" wrap="square" lIns="0" tIns="120650" rIns="0" bIns="0" rtlCol="0" anchor="ctr">
            <a:spAutoFit/>
          </a:bodyPr>
          <a:lstStyle/>
          <a:p>
            <a:pPr algn="ctr">
              <a:lnSpc>
                <a:spcPts val="2600"/>
              </a:lnSpc>
            </a:pPr>
            <a:r>
              <a:rPr lang="en-US" sz="2400" b="1" spc="-45" dirty="0">
                <a:latin typeface="BIZ UDPゴシック"/>
                <a:cs typeface="BIZ UDPゴシック"/>
              </a:rPr>
              <a:t>SV</a:t>
            </a:r>
          </a:p>
        </p:txBody>
      </p:sp>
      <p:grpSp>
        <p:nvGrpSpPr>
          <p:cNvPr id="27" name="object 27"/>
          <p:cNvGrpSpPr/>
          <p:nvPr/>
        </p:nvGrpSpPr>
        <p:grpSpPr>
          <a:xfrm>
            <a:off x="5462206" y="2060638"/>
            <a:ext cx="1146175" cy="579120"/>
            <a:chOff x="5462206" y="2060638"/>
            <a:chExt cx="1146175" cy="579120"/>
          </a:xfrm>
        </p:grpSpPr>
        <p:sp>
          <p:nvSpPr>
            <p:cNvPr id="28" name="object 28"/>
            <p:cNvSpPr/>
            <p:nvPr/>
          </p:nvSpPr>
          <p:spPr>
            <a:xfrm>
              <a:off x="5476494" y="2074926"/>
              <a:ext cx="1117600" cy="550545"/>
            </a:xfrm>
            <a:custGeom>
              <a:avLst/>
              <a:gdLst/>
              <a:ahLst/>
              <a:cxnLst/>
              <a:rect l="l" t="t" r="r" b="b"/>
              <a:pathLst>
                <a:path w="1117600" h="550544">
                  <a:moveTo>
                    <a:pt x="558545" y="0"/>
                  </a:moveTo>
                  <a:lnTo>
                    <a:pt x="0" y="275082"/>
                  </a:lnTo>
                  <a:lnTo>
                    <a:pt x="398906" y="275082"/>
                  </a:lnTo>
                  <a:lnTo>
                    <a:pt x="398906" y="550163"/>
                  </a:lnTo>
                  <a:lnTo>
                    <a:pt x="718184" y="550163"/>
                  </a:lnTo>
                  <a:lnTo>
                    <a:pt x="718184" y="275082"/>
                  </a:lnTo>
                  <a:lnTo>
                    <a:pt x="1117091" y="275082"/>
                  </a:lnTo>
                  <a:lnTo>
                    <a:pt x="558545" y="0"/>
                  </a:lnTo>
                  <a:close/>
                </a:path>
              </a:pathLst>
            </a:custGeom>
            <a:solidFill>
              <a:srgbClr val="FFFF00"/>
            </a:solidFill>
          </p:spPr>
          <p:txBody>
            <a:bodyPr wrap="square" lIns="0" tIns="0" rIns="0" bIns="0" rtlCol="0"/>
            <a:lstStyle/>
            <a:p>
              <a:endParaRPr/>
            </a:p>
          </p:txBody>
        </p:sp>
        <p:sp>
          <p:nvSpPr>
            <p:cNvPr id="29" name="object 29"/>
            <p:cNvSpPr/>
            <p:nvPr/>
          </p:nvSpPr>
          <p:spPr>
            <a:xfrm>
              <a:off x="5476494" y="2074926"/>
              <a:ext cx="1117600" cy="550545"/>
            </a:xfrm>
            <a:custGeom>
              <a:avLst/>
              <a:gdLst/>
              <a:ahLst/>
              <a:cxnLst/>
              <a:rect l="l" t="t" r="r" b="b"/>
              <a:pathLst>
                <a:path w="1117600" h="550544">
                  <a:moveTo>
                    <a:pt x="0" y="275082"/>
                  </a:moveTo>
                  <a:lnTo>
                    <a:pt x="558545" y="0"/>
                  </a:lnTo>
                  <a:lnTo>
                    <a:pt x="1117091" y="275082"/>
                  </a:lnTo>
                  <a:lnTo>
                    <a:pt x="718184" y="275082"/>
                  </a:lnTo>
                  <a:lnTo>
                    <a:pt x="718184" y="550163"/>
                  </a:lnTo>
                  <a:lnTo>
                    <a:pt x="398906" y="550163"/>
                  </a:lnTo>
                  <a:lnTo>
                    <a:pt x="398906" y="275082"/>
                  </a:lnTo>
                  <a:lnTo>
                    <a:pt x="0" y="275082"/>
                  </a:lnTo>
                  <a:close/>
                </a:path>
              </a:pathLst>
            </a:custGeom>
            <a:ln w="28574">
              <a:solidFill>
                <a:srgbClr val="000000"/>
              </a:solidFill>
            </a:ln>
          </p:spPr>
          <p:txBody>
            <a:bodyPr wrap="square" lIns="0" tIns="0" rIns="0" bIns="0" rtlCol="0"/>
            <a:lstStyle/>
            <a:p>
              <a:endParaRPr/>
            </a:p>
          </p:txBody>
        </p:sp>
      </p:grpSp>
      <p:sp>
        <p:nvSpPr>
          <p:cNvPr id="30" name="object 30"/>
          <p:cNvSpPr txBox="1"/>
          <p:nvPr/>
        </p:nvSpPr>
        <p:spPr>
          <a:xfrm>
            <a:off x="5097308" y="2458970"/>
            <a:ext cx="1997384" cy="441787"/>
          </a:xfrm>
          <a:prstGeom prst="rect">
            <a:avLst/>
          </a:prstGeom>
          <a:solidFill>
            <a:srgbClr val="FFFF00"/>
          </a:solidFill>
          <a:ln w="6350">
            <a:solidFill>
              <a:srgbClr val="000000"/>
            </a:solidFill>
          </a:ln>
        </p:spPr>
        <p:txBody>
          <a:bodyPr vert="horz" wrap="square" lIns="0" tIns="120014" rIns="0" bIns="0" rtlCol="0" anchor="ctr">
            <a:spAutoFit/>
          </a:bodyPr>
          <a:lstStyle/>
          <a:p>
            <a:pPr algn="ctr">
              <a:lnSpc>
                <a:spcPts val="2500"/>
              </a:lnSpc>
            </a:pPr>
            <a:r>
              <a:rPr lang="ja-JP" altLang="en-US" sz="2400" b="1" dirty="0">
                <a:latin typeface="BIZ UDPゴシック"/>
                <a:cs typeface="BIZ UDPゴシック"/>
              </a:rPr>
              <a:t>コーディネート</a:t>
            </a:r>
            <a:endParaRPr sz="2400" b="1" dirty="0">
              <a:latin typeface="BIZ UDPゴシック"/>
              <a:cs typeface="BIZ UDPゴシック"/>
            </a:endParaRPr>
          </a:p>
        </p:txBody>
      </p:sp>
      <p:sp>
        <p:nvSpPr>
          <p:cNvPr id="33" name="二等辺三角形 32">
            <a:extLst>
              <a:ext uri="{FF2B5EF4-FFF2-40B4-BE49-F238E27FC236}">
                <a16:creationId xmlns:a16="http://schemas.microsoft.com/office/drawing/2014/main" id="{A45D95C2-DA99-415A-B53C-9A99E29CD5D7}"/>
              </a:ext>
            </a:extLst>
          </p:cNvPr>
          <p:cNvSpPr/>
          <p:nvPr/>
        </p:nvSpPr>
        <p:spPr>
          <a:xfrm rot="5054530">
            <a:off x="4363308" y="1385912"/>
            <a:ext cx="685800" cy="391211"/>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a:extLst>
              <a:ext uri="{FF2B5EF4-FFF2-40B4-BE49-F238E27FC236}">
                <a16:creationId xmlns:a16="http://schemas.microsoft.com/office/drawing/2014/main" id="{07AF09B1-3D4E-4D86-A181-91431F166A7D}"/>
              </a:ext>
            </a:extLst>
          </p:cNvPr>
          <p:cNvSpPr/>
          <p:nvPr/>
        </p:nvSpPr>
        <p:spPr>
          <a:xfrm rot="20837491">
            <a:off x="2093966" y="3745732"/>
            <a:ext cx="685800" cy="391211"/>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a:extLst>
              <a:ext uri="{FF2B5EF4-FFF2-40B4-BE49-F238E27FC236}">
                <a16:creationId xmlns:a16="http://schemas.microsoft.com/office/drawing/2014/main" id="{5A34AE01-8CF9-4937-AB79-387AC02E6CB6}"/>
              </a:ext>
            </a:extLst>
          </p:cNvPr>
          <p:cNvSpPr/>
          <p:nvPr/>
        </p:nvSpPr>
        <p:spPr>
          <a:xfrm rot="15594513">
            <a:off x="7285247" y="4699091"/>
            <a:ext cx="685800" cy="391211"/>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a:extLst>
              <a:ext uri="{FF2B5EF4-FFF2-40B4-BE49-F238E27FC236}">
                <a16:creationId xmlns:a16="http://schemas.microsoft.com/office/drawing/2014/main" id="{AE1A8376-AA31-4167-BBED-7471FDB77494}"/>
              </a:ext>
            </a:extLst>
          </p:cNvPr>
          <p:cNvSpPr/>
          <p:nvPr/>
        </p:nvSpPr>
        <p:spPr>
          <a:xfrm rot="9679477">
            <a:off x="9643541" y="2734936"/>
            <a:ext cx="806683" cy="371272"/>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object 20">
            <a:extLst>
              <a:ext uri="{FF2B5EF4-FFF2-40B4-BE49-F238E27FC236}">
                <a16:creationId xmlns:a16="http://schemas.microsoft.com/office/drawing/2014/main" id="{2A9BEB4D-A8ED-DFED-511B-A08319E87739}"/>
              </a:ext>
            </a:extLst>
          </p:cNvPr>
          <p:cNvSpPr/>
          <p:nvPr/>
        </p:nvSpPr>
        <p:spPr>
          <a:xfrm>
            <a:off x="988091" y="3984185"/>
            <a:ext cx="1117600" cy="550545"/>
          </a:xfrm>
          <a:custGeom>
            <a:avLst/>
            <a:gdLst/>
            <a:ahLst/>
            <a:cxnLst/>
            <a:rect l="l" t="t" r="r" b="b"/>
            <a:pathLst>
              <a:path w="1117600" h="550545">
                <a:moveTo>
                  <a:pt x="0" y="275082"/>
                </a:moveTo>
                <a:lnTo>
                  <a:pt x="558546" y="0"/>
                </a:lnTo>
                <a:lnTo>
                  <a:pt x="1117091" y="275082"/>
                </a:lnTo>
                <a:lnTo>
                  <a:pt x="718185" y="275082"/>
                </a:lnTo>
                <a:lnTo>
                  <a:pt x="718185" y="550164"/>
                </a:lnTo>
                <a:lnTo>
                  <a:pt x="398907" y="550164"/>
                </a:lnTo>
                <a:lnTo>
                  <a:pt x="398907" y="275082"/>
                </a:lnTo>
                <a:lnTo>
                  <a:pt x="0" y="275082"/>
                </a:lnTo>
                <a:close/>
              </a:path>
            </a:pathLst>
          </a:custGeom>
          <a:solidFill>
            <a:srgbClr val="FFFF00"/>
          </a:solidFill>
          <a:ln w="28575">
            <a:solidFill>
              <a:srgbClr val="000000"/>
            </a:solidFill>
          </a:ln>
        </p:spPr>
        <p:txBody>
          <a:bodyPr wrap="square" lIns="0" tIns="0" rIns="0" bIns="0" rtlCol="0"/>
          <a:lstStyle/>
          <a:p>
            <a:endParaRPr/>
          </a:p>
        </p:txBody>
      </p:sp>
      <p:sp>
        <p:nvSpPr>
          <p:cNvPr id="26" name="object 26"/>
          <p:cNvSpPr txBox="1"/>
          <p:nvPr/>
        </p:nvSpPr>
        <p:spPr>
          <a:xfrm>
            <a:off x="854275" y="4430987"/>
            <a:ext cx="1341193" cy="444480"/>
          </a:xfrm>
          <a:prstGeom prst="rect">
            <a:avLst/>
          </a:prstGeom>
          <a:solidFill>
            <a:srgbClr val="FFFF00"/>
          </a:solidFill>
          <a:ln w="6350">
            <a:solidFill>
              <a:srgbClr val="000000"/>
            </a:solidFill>
          </a:ln>
        </p:spPr>
        <p:txBody>
          <a:bodyPr vert="horz" wrap="square" lIns="0" tIns="120014" rIns="0" bIns="0" rtlCol="0">
            <a:spAutoFit/>
          </a:bodyPr>
          <a:lstStyle/>
          <a:p>
            <a:pPr algn="ctr">
              <a:lnSpc>
                <a:spcPts val="2900"/>
              </a:lnSpc>
            </a:pPr>
            <a:r>
              <a:rPr lang="ja-JP" altLang="en-US" sz="2400" b="1" dirty="0">
                <a:latin typeface="BIZ UDPゴシック" panose="020B0400000000000000" pitchFamily="50" charset="-128"/>
                <a:ea typeface="BIZ UDPゴシック" panose="020B0400000000000000" pitchFamily="50" charset="-128"/>
                <a:cs typeface="BIZ UDPゴシック"/>
              </a:rPr>
              <a:t>見守り</a:t>
            </a:r>
            <a:endParaRPr sz="2400" b="1" dirty="0">
              <a:latin typeface="BIZ UDPゴシック" panose="020B0400000000000000" pitchFamily="50" charset="-128"/>
              <a:ea typeface="BIZ UDPゴシック" panose="020B0400000000000000" pitchFamily="50" charset="-128"/>
              <a:cs typeface="BIZ UDPゴシック"/>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8DED6C5-16CC-4BC7-B66C-78636A6569AC}"/>
              </a:ext>
            </a:extLst>
          </p:cNvPr>
          <p:cNvSpPr txBox="1"/>
          <p:nvPr/>
        </p:nvSpPr>
        <p:spPr>
          <a:xfrm>
            <a:off x="2461299" y="548680"/>
            <a:ext cx="6769407" cy="707886"/>
          </a:xfrm>
          <a:prstGeom prst="rect">
            <a:avLst/>
          </a:prstGeom>
          <a:noFill/>
        </p:spPr>
        <p:txBody>
          <a:bodyPr wrap="square" rtlCol="0">
            <a:spAutoFit/>
          </a:bodyPr>
          <a:lstStyle/>
          <a:p>
            <a:pPr algn="ctr"/>
            <a:r>
              <a:rPr kumimoji="1" lang="ja-JP" altLang="en-US" sz="4000" dirty="0">
                <a:latin typeface="BIZ UDPゴシック" panose="020B0400000000000000" pitchFamily="50" charset="-128"/>
                <a:ea typeface="BIZ UDPゴシック" panose="020B0400000000000000" pitchFamily="50" charset="-128"/>
              </a:rPr>
              <a:t>これまでの経験</a:t>
            </a:r>
          </a:p>
        </p:txBody>
      </p:sp>
      <p:sp>
        <p:nvSpPr>
          <p:cNvPr id="2" name="テキスト ボックス 1">
            <a:extLst>
              <a:ext uri="{FF2B5EF4-FFF2-40B4-BE49-F238E27FC236}">
                <a16:creationId xmlns:a16="http://schemas.microsoft.com/office/drawing/2014/main" id="{E972E920-247D-43DB-B4E9-C33DBEB4E261}"/>
              </a:ext>
            </a:extLst>
          </p:cNvPr>
          <p:cNvSpPr txBox="1"/>
          <p:nvPr/>
        </p:nvSpPr>
        <p:spPr>
          <a:xfrm>
            <a:off x="2142527" y="2096102"/>
            <a:ext cx="7406952" cy="830997"/>
          </a:xfrm>
          <a:prstGeom prst="rect">
            <a:avLst/>
          </a:prstGeom>
          <a:noFill/>
        </p:spPr>
        <p:txBody>
          <a:bodyPr wrap="square" rtlCol="0">
            <a:spAutoFit/>
          </a:bodyPr>
          <a:lstStyle/>
          <a:p>
            <a:r>
              <a:rPr kumimoji="1" lang="en-US" altLang="ja-JP" sz="2400" dirty="0">
                <a:latin typeface="BIZ UDPゴシック" panose="020B0400000000000000" pitchFamily="50" charset="-128"/>
                <a:ea typeface="BIZ UDPゴシック" panose="020B0400000000000000" pitchFamily="50" charset="-128"/>
              </a:rPr>
              <a:t>1</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1977</a:t>
            </a:r>
            <a:r>
              <a:rPr kumimoji="1" lang="ja-JP" altLang="en-US" sz="2400" dirty="0">
                <a:latin typeface="BIZ UDPゴシック" panose="020B0400000000000000" pitchFamily="50" charset="-128"/>
                <a:ea typeface="BIZ UDPゴシック" panose="020B0400000000000000" pitchFamily="50" charset="-128"/>
              </a:rPr>
              <a:t>年から</a:t>
            </a:r>
            <a:r>
              <a:rPr kumimoji="1" lang="en-US" altLang="ja-JP" sz="2400" dirty="0">
                <a:latin typeface="BIZ UDPゴシック" panose="020B0400000000000000" pitchFamily="50" charset="-128"/>
                <a:ea typeface="BIZ UDPゴシック" panose="020B0400000000000000" pitchFamily="50" charset="-128"/>
              </a:rPr>
              <a:t>15</a:t>
            </a:r>
            <a:r>
              <a:rPr kumimoji="1" lang="ja-JP" altLang="en-US" sz="2400" dirty="0">
                <a:latin typeface="BIZ UDPゴシック" panose="020B0400000000000000" pitchFamily="50" charset="-128"/>
                <a:ea typeface="BIZ UDPゴシック" panose="020B0400000000000000" pitchFamily="50" charset="-128"/>
              </a:rPr>
              <a:t>年間の現場経験</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　　　（重度知的障害者施設・身体障害者施設）</a:t>
            </a:r>
          </a:p>
        </p:txBody>
      </p:sp>
      <p:sp>
        <p:nvSpPr>
          <p:cNvPr id="6" name="テキスト ボックス 5">
            <a:extLst>
              <a:ext uri="{FF2B5EF4-FFF2-40B4-BE49-F238E27FC236}">
                <a16:creationId xmlns:a16="http://schemas.microsoft.com/office/drawing/2014/main" id="{55F19FDA-4BEB-4190-A257-3C1CE65837F6}"/>
              </a:ext>
            </a:extLst>
          </p:cNvPr>
          <p:cNvSpPr txBox="1"/>
          <p:nvPr/>
        </p:nvSpPr>
        <p:spPr>
          <a:xfrm>
            <a:off x="2118792" y="3219751"/>
            <a:ext cx="7857184" cy="830997"/>
          </a:xfrm>
          <a:prstGeom prst="rect">
            <a:avLst/>
          </a:prstGeom>
          <a:noFill/>
        </p:spPr>
        <p:txBody>
          <a:bodyPr wrap="square" rtlCol="0">
            <a:spAutoFit/>
          </a:bodyPr>
          <a:lstStyle/>
          <a:p>
            <a:r>
              <a:rPr kumimoji="1" lang="en-US" altLang="ja-JP" sz="2400" dirty="0">
                <a:latin typeface="BIZ UDPゴシック" panose="020B0400000000000000" pitchFamily="50" charset="-128"/>
                <a:ea typeface="BIZ UDPゴシック" panose="020B0400000000000000" pitchFamily="50" charset="-128"/>
              </a:rPr>
              <a:t>2</a:t>
            </a:r>
            <a:r>
              <a:rPr kumimoji="1" lang="ja-JP" altLang="en-US" sz="2400" dirty="0">
                <a:latin typeface="BIZ UDPゴシック" panose="020B0400000000000000" pitchFamily="50" charset="-128"/>
                <a:ea typeface="BIZ UDPゴシック" panose="020B0400000000000000" pitchFamily="50" charset="-128"/>
              </a:rPr>
              <a:t>．</a:t>
            </a:r>
            <a:r>
              <a:rPr kumimoji="1" lang="en-US" altLang="ja-JP" sz="2400" dirty="0">
                <a:latin typeface="BIZ UDPゴシック" panose="020B0400000000000000" pitchFamily="50" charset="-128"/>
                <a:ea typeface="BIZ UDPゴシック" panose="020B0400000000000000" pitchFamily="50" charset="-128"/>
              </a:rPr>
              <a:t>1992</a:t>
            </a:r>
            <a:r>
              <a:rPr kumimoji="1" lang="ja-JP" altLang="en-US" sz="2400" dirty="0">
                <a:latin typeface="BIZ UDPゴシック" panose="020B0400000000000000" pitchFamily="50" charset="-128"/>
                <a:ea typeface="BIZ UDPゴシック" panose="020B0400000000000000" pitchFamily="50" charset="-128"/>
              </a:rPr>
              <a:t>年から</a:t>
            </a:r>
            <a:r>
              <a:rPr kumimoji="1" lang="en-US" altLang="ja-JP" sz="2400" dirty="0">
                <a:latin typeface="BIZ UDPゴシック" panose="020B0400000000000000" pitchFamily="50" charset="-128"/>
                <a:ea typeface="BIZ UDPゴシック" panose="020B0400000000000000" pitchFamily="50" charset="-128"/>
              </a:rPr>
              <a:t>27</a:t>
            </a:r>
            <a:r>
              <a:rPr kumimoji="1" lang="ja-JP" altLang="en-US" sz="2400" dirty="0">
                <a:latin typeface="BIZ UDPゴシック" panose="020B0400000000000000" pitchFamily="50" charset="-128"/>
                <a:ea typeface="BIZ UDPゴシック" panose="020B0400000000000000" pitchFamily="50" charset="-128"/>
              </a:rPr>
              <a:t>年間の教員生活</a:t>
            </a:r>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　　　（和泉福祉専門学校、東海大学、東洋大学）</a:t>
            </a:r>
          </a:p>
        </p:txBody>
      </p:sp>
      <p:sp>
        <p:nvSpPr>
          <p:cNvPr id="9" name="テキスト ボックス 8">
            <a:extLst>
              <a:ext uri="{FF2B5EF4-FFF2-40B4-BE49-F238E27FC236}">
                <a16:creationId xmlns:a16="http://schemas.microsoft.com/office/drawing/2014/main" id="{9EFADD9B-3F8A-4A07-A9C1-45E7DC01EC6D}"/>
              </a:ext>
            </a:extLst>
          </p:cNvPr>
          <p:cNvSpPr txBox="1"/>
          <p:nvPr/>
        </p:nvSpPr>
        <p:spPr>
          <a:xfrm>
            <a:off x="2130035" y="4343400"/>
            <a:ext cx="671708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kern="1200" dirty="0">
                <a:solidFill>
                  <a:schemeClr val="tx1"/>
                </a:solidFill>
                <a:latin typeface="BIZ UDPゴシック" panose="020B0400000000000000" pitchFamily="50" charset="-128"/>
                <a:ea typeface="BIZ UDPゴシック" panose="020B0400000000000000" pitchFamily="50" charset="-128"/>
                <a:cs typeface="+mn-cs"/>
              </a:rPr>
              <a:t>3</a:t>
            </a:r>
            <a:r>
              <a:rPr kumimoji="1" lang="ja-JP" altLang="en-US" sz="2400" kern="1200" dirty="0">
                <a:solidFill>
                  <a:schemeClr val="tx1"/>
                </a:solidFill>
                <a:latin typeface="BIZ UDPゴシック" panose="020B0400000000000000" pitchFamily="50" charset="-128"/>
                <a:ea typeface="BIZ UDPゴシック" panose="020B0400000000000000" pitchFamily="50" charset="-128"/>
                <a:cs typeface="+mn-cs"/>
              </a:rPr>
              <a:t>．</a:t>
            </a:r>
            <a:r>
              <a:rPr kumimoji="1" lang="en-US" altLang="ja-JP" sz="2400" kern="1200" dirty="0">
                <a:solidFill>
                  <a:schemeClr val="tx1"/>
                </a:solidFill>
                <a:latin typeface="BIZ UDPゴシック" panose="020B0400000000000000" pitchFamily="50" charset="-128"/>
                <a:ea typeface="BIZ UDPゴシック" panose="020B0400000000000000" pitchFamily="50" charset="-128"/>
                <a:cs typeface="+mn-cs"/>
              </a:rPr>
              <a:t>2019</a:t>
            </a:r>
            <a:r>
              <a:rPr kumimoji="1" lang="ja-JP" altLang="ja-JP" sz="2400" kern="1200" dirty="0">
                <a:solidFill>
                  <a:schemeClr val="tx1"/>
                </a:solidFill>
                <a:latin typeface="BIZ UDPゴシック" panose="020B0400000000000000" pitchFamily="50" charset="-128"/>
                <a:ea typeface="BIZ UDPゴシック" panose="020B0400000000000000" pitchFamily="50" charset="-128"/>
                <a:cs typeface="+mn-cs"/>
              </a:rPr>
              <a:t>年</a:t>
            </a:r>
            <a:r>
              <a:rPr kumimoji="1" lang="ja-JP" altLang="en-US" sz="2400" kern="1200" dirty="0">
                <a:solidFill>
                  <a:schemeClr val="tx1"/>
                </a:solidFill>
                <a:latin typeface="BIZ UDPゴシック" panose="020B0400000000000000" pitchFamily="50" charset="-128"/>
                <a:ea typeface="BIZ UDPゴシック" panose="020B0400000000000000" pitchFamily="50" charset="-128"/>
                <a:cs typeface="+mn-cs"/>
              </a:rPr>
              <a:t>から現職</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kern="1200" dirty="0">
                <a:solidFill>
                  <a:schemeClr val="tx1"/>
                </a:solidFill>
                <a:latin typeface="BIZ UDPゴシック" panose="020B0400000000000000" pitchFamily="50" charset="-128"/>
                <a:ea typeface="BIZ UDPゴシック" panose="020B0400000000000000" pitchFamily="50" charset="-128"/>
                <a:cs typeface="+mn-cs"/>
              </a:rPr>
              <a:t>　　　（本庄ひまわり福祉会　総合施設長）</a:t>
            </a:r>
            <a:endParaRPr kumimoji="1" lang="ja-JP" altLang="ja-JP" sz="2400" kern="1200" dirty="0">
              <a:solidFill>
                <a:schemeClr val="tx1"/>
              </a:solidFill>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13681179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7751" y="1700808"/>
            <a:ext cx="9596497" cy="3781035"/>
          </a:xfrm>
          <a:prstGeom prst="rect">
            <a:avLst/>
          </a:prstGeom>
        </p:spPr>
        <p:txBody>
          <a:bodyPr vert="horz" wrap="square" lIns="0" tIns="12700" rIns="0" bIns="0" rtlCol="0">
            <a:spAutoFit/>
          </a:bodyPr>
          <a:lstStyle/>
          <a:p>
            <a:pPr marR="5080" algn="just">
              <a:lnSpc>
                <a:spcPct val="150000"/>
              </a:lnSpc>
            </a:pPr>
            <a:r>
              <a:rPr sz="2800" spc="65" dirty="0"/>
              <a:t>経験学習モデルにおいては「能動的実験・具体的経験」と「内省的観察・</a:t>
            </a:r>
            <a:r>
              <a:rPr sz="2800" spc="-10" dirty="0"/>
              <a:t>抽象的概念化」という二つのモードが循環しながら、知識が創造され、</a:t>
            </a:r>
            <a:r>
              <a:rPr sz="2800" spc="-10" dirty="0">
                <a:latin typeface="BIZ UDPゴシック" panose="020B0400000000000000" pitchFamily="50" charset="-128"/>
                <a:ea typeface="BIZ UDPゴシック" panose="020B0400000000000000" pitchFamily="50" charset="-128"/>
              </a:rPr>
              <a:t>学習</a:t>
            </a:r>
            <a:r>
              <a:rPr sz="2800" spc="-5" dirty="0">
                <a:latin typeface="BIZ UDPゴシック" panose="020B0400000000000000" pitchFamily="50" charset="-128"/>
                <a:ea typeface="BIZ UDPゴシック" panose="020B0400000000000000" pitchFamily="50" charset="-128"/>
              </a:rPr>
              <a:t>が生起すると考えられてい</a:t>
            </a:r>
            <a:r>
              <a:rPr lang="ja-JP" altLang="en-US" sz="2800" spc="-5" dirty="0">
                <a:latin typeface="BIZ UDPゴシック" panose="020B0400000000000000" pitchFamily="50" charset="-128"/>
                <a:ea typeface="BIZ UDPゴシック" panose="020B0400000000000000" pitchFamily="50" charset="-128"/>
              </a:rPr>
              <a:t>ます</a:t>
            </a:r>
            <a:r>
              <a:rPr sz="2800" spc="-5" dirty="0">
                <a:latin typeface="BIZ UDPゴシック" panose="020B0400000000000000" pitchFamily="50" charset="-128"/>
                <a:ea typeface="BIZ UDPゴシック" panose="020B0400000000000000" pitchFamily="50" charset="-128"/>
              </a:rPr>
              <a:t>。「</a:t>
            </a:r>
            <a:r>
              <a:rPr sz="2800" spc="-5" dirty="0"/>
              <a:t>能動的実験や具体的経験をともなわない</a:t>
            </a:r>
            <a:r>
              <a:rPr sz="2800" spc="-15" dirty="0"/>
              <a:t>内省的観察・抽象的概念化」は、「抽象的な概念形成」に終わり、実世界において実効をもたないことが指摘されています。</a:t>
            </a:r>
            <a:endParaRPr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564382" y="5279516"/>
            <a:ext cx="4147820" cy="678815"/>
          </a:xfrm>
          <a:custGeom>
            <a:avLst/>
            <a:gdLst/>
            <a:ahLst/>
            <a:cxnLst/>
            <a:rect l="l" t="t" r="r" b="b"/>
            <a:pathLst>
              <a:path w="4147820" h="678814">
                <a:moveTo>
                  <a:pt x="3621659" y="0"/>
                </a:moveTo>
                <a:lnTo>
                  <a:pt x="3602863" y="283591"/>
                </a:lnTo>
                <a:lnTo>
                  <a:pt x="7365" y="45212"/>
                </a:lnTo>
                <a:lnTo>
                  <a:pt x="0" y="156210"/>
                </a:lnTo>
                <a:lnTo>
                  <a:pt x="3595496" y="394677"/>
                </a:lnTo>
                <a:lnTo>
                  <a:pt x="3576700" y="678307"/>
                </a:lnTo>
                <a:lnTo>
                  <a:pt x="4147439" y="375513"/>
                </a:lnTo>
                <a:lnTo>
                  <a:pt x="3621659" y="0"/>
                </a:lnTo>
                <a:close/>
              </a:path>
            </a:pathLst>
          </a:custGeom>
          <a:solidFill>
            <a:srgbClr val="000000"/>
          </a:solidFill>
        </p:spPr>
        <p:txBody>
          <a:bodyPr wrap="square" lIns="0" tIns="0" rIns="0" bIns="0" rtlCol="0"/>
          <a:lstStyle/>
          <a:p>
            <a:endParaRPr/>
          </a:p>
        </p:txBody>
      </p:sp>
      <p:sp>
        <p:nvSpPr>
          <p:cNvPr id="4" name="object 4"/>
          <p:cNvSpPr/>
          <p:nvPr/>
        </p:nvSpPr>
        <p:spPr>
          <a:xfrm>
            <a:off x="3564382" y="5279516"/>
            <a:ext cx="4147820" cy="678815"/>
          </a:xfrm>
          <a:custGeom>
            <a:avLst/>
            <a:gdLst/>
            <a:ahLst/>
            <a:cxnLst/>
            <a:rect l="l" t="t" r="r" b="b"/>
            <a:pathLst>
              <a:path w="4147820" h="678814">
                <a:moveTo>
                  <a:pt x="7365" y="45212"/>
                </a:moveTo>
                <a:lnTo>
                  <a:pt x="3602863" y="283591"/>
                </a:lnTo>
                <a:lnTo>
                  <a:pt x="3621659" y="0"/>
                </a:lnTo>
                <a:lnTo>
                  <a:pt x="4147439" y="375513"/>
                </a:lnTo>
                <a:lnTo>
                  <a:pt x="3576700" y="678307"/>
                </a:lnTo>
                <a:lnTo>
                  <a:pt x="3595496" y="394677"/>
                </a:lnTo>
                <a:lnTo>
                  <a:pt x="0" y="156210"/>
                </a:lnTo>
                <a:lnTo>
                  <a:pt x="7365" y="45212"/>
                </a:lnTo>
                <a:close/>
              </a:path>
            </a:pathLst>
          </a:custGeom>
          <a:ln w="12700">
            <a:solidFill>
              <a:srgbClr val="2E528F"/>
            </a:solidFill>
          </a:ln>
        </p:spPr>
        <p:txBody>
          <a:bodyPr wrap="square" lIns="0" tIns="0" rIns="0" bIns="0" rtlCol="0"/>
          <a:lstStyle/>
          <a:p>
            <a:endParaRPr/>
          </a:p>
        </p:txBody>
      </p:sp>
      <p:sp>
        <p:nvSpPr>
          <p:cNvPr id="5" name="object 5"/>
          <p:cNvSpPr/>
          <p:nvPr/>
        </p:nvSpPr>
        <p:spPr>
          <a:xfrm>
            <a:off x="3594481" y="3739895"/>
            <a:ext cx="3917315" cy="1615440"/>
          </a:xfrm>
          <a:custGeom>
            <a:avLst/>
            <a:gdLst/>
            <a:ahLst/>
            <a:cxnLst/>
            <a:rect l="l" t="t" r="r" b="b"/>
            <a:pathLst>
              <a:path w="3917315" h="1615439">
                <a:moveTo>
                  <a:pt x="3283966" y="0"/>
                </a:moveTo>
                <a:lnTo>
                  <a:pt x="3382137" y="266826"/>
                </a:lnTo>
                <a:lnTo>
                  <a:pt x="0" y="1510537"/>
                </a:lnTo>
                <a:lnTo>
                  <a:pt x="38481" y="1614931"/>
                </a:lnTo>
                <a:lnTo>
                  <a:pt x="3420491" y="371220"/>
                </a:lnTo>
                <a:lnTo>
                  <a:pt x="3518662" y="638047"/>
                </a:lnTo>
                <a:lnTo>
                  <a:pt x="3916934" y="129412"/>
                </a:lnTo>
                <a:lnTo>
                  <a:pt x="3283966" y="0"/>
                </a:lnTo>
                <a:close/>
              </a:path>
            </a:pathLst>
          </a:custGeom>
          <a:solidFill>
            <a:srgbClr val="000000"/>
          </a:solidFill>
        </p:spPr>
        <p:txBody>
          <a:bodyPr wrap="square" lIns="0" tIns="0" rIns="0" bIns="0" rtlCol="0"/>
          <a:lstStyle/>
          <a:p>
            <a:endParaRPr/>
          </a:p>
        </p:txBody>
      </p:sp>
      <p:sp>
        <p:nvSpPr>
          <p:cNvPr id="6" name="object 6"/>
          <p:cNvSpPr/>
          <p:nvPr/>
        </p:nvSpPr>
        <p:spPr>
          <a:xfrm>
            <a:off x="3594481" y="3739895"/>
            <a:ext cx="3917315" cy="1615440"/>
          </a:xfrm>
          <a:custGeom>
            <a:avLst/>
            <a:gdLst/>
            <a:ahLst/>
            <a:cxnLst/>
            <a:rect l="l" t="t" r="r" b="b"/>
            <a:pathLst>
              <a:path w="3917315" h="1615439">
                <a:moveTo>
                  <a:pt x="0" y="1510537"/>
                </a:moveTo>
                <a:lnTo>
                  <a:pt x="3382137" y="266826"/>
                </a:lnTo>
                <a:lnTo>
                  <a:pt x="3283966" y="0"/>
                </a:lnTo>
                <a:lnTo>
                  <a:pt x="3916934" y="129412"/>
                </a:lnTo>
                <a:lnTo>
                  <a:pt x="3518662" y="638047"/>
                </a:lnTo>
                <a:lnTo>
                  <a:pt x="3420491" y="371220"/>
                </a:lnTo>
                <a:lnTo>
                  <a:pt x="38481" y="1614931"/>
                </a:lnTo>
                <a:lnTo>
                  <a:pt x="0" y="1510537"/>
                </a:lnTo>
                <a:close/>
              </a:path>
            </a:pathLst>
          </a:custGeom>
          <a:ln w="12700">
            <a:solidFill>
              <a:srgbClr val="2E528F"/>
            </a:solidFill>
          </a:ln>
        </p:spPr>
        <p:txBody>
          <a:bodyPr wrap="square" lIns="0" tIns="0" rIns="0" bIns="0" rtlCol="0"/>
          <a:lstStyle/>
          <a:p>
            <a:endParaRPr/>
          </a:p>
        </p:txBody>
      </p:sp>
      <p:pic>
        <p:nvPicPr>
          <p:cNvPr id="7" name="object 7"/>
          <p:cNvPicPr/>
          <p:nvPr/>
        </p:nvPicPr>
        <p:blipFill>
          <a:blip r:embed="rId2" cstate="print"/>
          <a:stretch>
            <a:fillRect/>
          </a:stretch>
        </p:blipFill>
        <p:spPr>
          <a:xfrm>
            <a:off x="4241292" y="4160519"/>
            <a:ext cx="1956054" cy="1757933"/>
          </a:xfrm>
          <a:prstGeom prst="rect">
            <a:avLst/>
          </a:prstGeom>
        </p:spPr>
      </p:pic>
      <p:pic>
        <p:nvPicPr>
          <p:cNvPr id="8" name="object 8"/>
          <p:cNvPicPr/>
          <p:nvPr/>
        </p:nvPicPr>
        <p:blipFill>
          <a:blip r:embed="rId3" cstate="print"/>
          <a:stretch>
            <a:fillRect/>
          </a:stretch>
        </p:blipFill>
        <p:spPr>
          <a:xfrm>
            <a:off x="1802892" y="3654551"/>
            <a:ext cx="1892808" cy="2705100"/>
          </a:xfrm>
          <a:prstGeom prst="rect">
            <a:avLst/>
          </a:prstGeom>
        </p:spPr>
      </p:pic>
      <p:pic>
        <p:nvPicPr>
          <p:cNvPr id="9" name="object 9"/>
          <p:cNvPicPr/>
          <p:nvPr/>
        </p:nvPicPr>
        <p:blipFill>
          <a:blip r:embed="rId4" cstate="print"/>
          <a:stretch>
            <a:fillRect/>
          </a:stretch>
        </p:blipFill>
        <p:spPr>
          <a:xfrm>
            <a:off x="7522972" y="3461621"/>
            <a:ext cx="3560826" cy="880699"/>
          </a:xfrm>
          <a:prstGeom prst="rect">
            <a:avLst/>
          </a:prstGeom>
        </p:spPr>
      </p:pic>
      <p:pic>
        <p:nvPicPr>
          <p:cNvPr id="10" name="object 10"/>
          <p:cNvPicPr/>
          <p:nvPr/>
        </p:nvPicPr>
        <p:blipFill>
          <a:blip r:embed="rId5" cstate="print"/>
          <a:stretch>
            <a:fillRect/>
          </a:stretch>
        </p:blipFill>
        <p:spPr>
          <a:xfrm>
            <a:off x="7696200" y="5381243"/>
            <a:ext cx="3560826" cy="828000"/>
          </a:xfrm>
          <a:prstGeom prst="rect">
            <a:avLst/>
          </a:prstGeom>
        </p:spPr>
      </p:pic>
      <p:sp>
        <p:nvSpPr>
          <p:cNvPr id="11" name="object 11"/>
          <p:cNvSpPr txBox="1">
            <a:spLocks noGrp="1"/>
          </p:cNvSpPr>
          <p:nvPr>
            <p:ph type="title"/>
          </p:nvPr>
        </p:nvSpPr>
        <p:spPr>
          <a:xfrm>
            <a:off x="3467950" y="543856"/>
            <a:ext cx="5063822" cy="627736"/>
          </a:xfrm>
          <a:prstGeom prst="rect">
            <a:avLst/>
          </a:prstGeom>
        </p:spPr>
        <p:txBody>
          <a:bodyPr vert="horz" wrap="square" lIns="0" tIns="12065" rIns="0" bIns="0" rtlCol="0">
            <a:spAutoFit/>
          </a:bodyPr>
          <a:lstStyle/>
          <a:p>
            <a:pPr marL="12700">
              <a:lnSpc>
                <a:spcPct val="100000"/>
              </a:lnSpc>
              <a:spcBef>
                <a:spcPts val="95"/>
              </a:spcBef>
            </a:pPr>
            <a:r>
              <a:rPr sz="4000" spc="-45" dirty="0">
                <a:latin typeface="BIZ UDPゴシック" panose="020B0400000000000000" pitchFamily="50" charset="-128"/>
                <a:ea typeface="BIZ UDPゴシック" panose="020B0400000000000000" pitchFamily="50" charset="-128"/>
              </a:rPr>
              <a:t>「具体的経験」</a:t>
            </a:r>
          </a:p>
        </p:txBody>
      </p:sp>
      <p:sp>
        <p:nvSpPr>
          <p:cNvPr id="12" name="object 12"/>
          <p:cNvSpPr txBox="1"/>
          <p:nvPr/>
        </p:nvSpPr>
        <p:spPr>
          <a:xfrm>
            <a:off x="1418336" y="1896648"/>
            <a:ext cx="9558020" cy="750847"/>
          </a:xfrm>
          <a:prstGeom prst="rect">
            <a:avLst/>
          </a:prstGeom>
        </p:spPr>
        <p:txBody>
          <a:bodyPr vert="horz" wrap="square" lIns="0" tIns="12065" rIns="0" bIns="0" rtlCol="0">
            <a:spAutoFit/>
          </a:bodyPr>
          <a:lstStyle/>
          <a:p>
            <a:pPr marR="5080"/>
            <a:r>
              <a:rPr sz="2400" spc="-45" dirty="0">
                <a:latin typeface="BIZ UDPゴシック"/>
                <a:cs typeface="BIZ UDPゴシック"/>
              </a:rPr>
              <a:t>では、具体的な経験とはどのような内容を指すのでしょうか？現場の業務経験、実務経験を指していることはわかります。</a:t>
            </a:r>
            <a:endParaRPr sz="2400" dirty="0">
              <a:latin typeface="BIZ UDPゴシック"/>
              <a:cs typeface="BIZ UDPゴシック"/>
            </a:endParaRPr>
          </a:p>
        </p:txBody>
      </p:sp>
      <p:sp>
        <p:nvSpPr>
          <p:cNvPr id="14" name="テキスト ボックス 13">
            <a:extLst>
              <a:ext uri="{FF2B5EF4-FFF2-40B4-BE49-F238E27FC236}">
                <a16:creationId xmlns:a16="http://schemas.microsoft.com/office/drawing/2014/main" id="{ADE25766-C5D1-12D8-A4B3-11BC544CCF6D}"/>
              </a:ext>
            </a:extLst>
          </p:cNvPr>
          <p:cNvSpPr txBox="1"/>
          <p:nvPr/>
        </p:nvSpPr>
        <p:spPr>
          <a:xfrm>
            <a:off x="8077199" y="3583567"/>
            <a:ext cx="2667001" cy="523220"/>
          </a:xfrm>
          <a:prstGeom prst="rect">
            <a:avLst/>
          </a:prstGeom>
          <a:noFill/>
        </p:spPr>
        <p:txBody>
          <a:bodyPr wrap="square">
            <a:spAutoFit/>
          </a:bodyPr>
          <a:lstStyle/>
          <a:p>
            <a:pPr algn="ctr">
              <a:lnSpc>
                <a:spcPct val="100000"/>
              </a:lnSpc>
            </a:pPr>
            <a:r>
              <a:rPr lang="ja-JP" altLang="en-US" sz="2800" b="1" spc="-10" dirty="0">
                <a:latin typeface="BIZ UDPゴシック" panose="020B0400000000000000" pitchFamily="50" charset="-128"/>
                <a:ea typeface="BIZ UDPゴシック" panose="020B0400000000000000" pitchFamily="50" charset="-128"/>
                <a:cs typeface="BIZ UDPゴシック"/>
              </a:rPr>
              <a:t>大きく成長する</a:t>
            </a:r>
            <a:endParaRPr lang="ja-JP" altLang="en-US" sz="2800" dirty="0">
              <a:latin typeface="BIZ UDPゴシック" panose="020B0400000000000000" pitchFamily="50" charset="-128"/>
              <a:ea typeface="BIZ UDPゴシック" panose="020B0400000000000000" pitchFamily="50" charset="-128"/>
              <a:cs typeface="BIZ UDPゴシック"/>
            </a:endParaRPr>
          </a:p>
        </p:txBody>
      </p:sp>
      <p:sp>
        <p:nvSpPr>
          <p:cNvPr id="16" name="テキスト ボックス 15">
            <a:extLst>
              <a:ext uri="{FF2B5EF4-FFF2-40B4-BE49-F238E27FC236}">
                <a16:creationId xmlns:a16="http://schemas.microsoft.com/office/drawing/2014/main" id="{F147D524-2902-7CDF-DF0A-D71D546E95FA}"/>
              </a:ext>
            </a:extLst>
          </p:cNvPr>
          <p:cNvSpPr txBox="1"/>
          <p:nvPr/>
        </p:nvSpPr>
        <p:spPr>
          <a:xfrm>
            <a:off x="7884795" y="5507243"/>
            <a:ext cx="3199638" cy="576000"/>
          </a:xfrm>
          <a:prstGeom prst="rect">
            <a:avLst/>
          </a:prstGeom>
          <a:noFill/>
        </p:spPr>
        <p:txBody>
          <a:bodyPr wrap="square">
            <a:spAutoFit/>
          </a:bodyPr>
          <a:lstStyle/>
          <a:p>
            <a:pPr algn="ctr"/>
            <a:r>
              <a:rPr lang="ja-JP" altLang="en-US" sz="2800" b="1" spc="-10" dirty="0">
                <a:latin typeface="BIZ UDPゴシック" panose="020B0400000000000000" pitchFamily="50" charset="-128"/>
                <a:ea typeface="BIZ UDPゴシック" panose="020B0400000000000000" pitchFamily="50" charset="-128"/>
                <a:cs typeface="BIZ UDPゴシック"/>
              </a:rPr>
              <a:t>あまり成長しない</a:t>
            </a:r>
            <a:endParaRPr lang="ja-JP" altLang="en-US" sz="2800" dirty="0">
              <a:latin typeface="BIZ UDPゴシック" panose="020B0400000000000000" pitchFamily="50" charset="-128"/>
              <a:ea typeface="BIZ UDPゴシック" panose="020B0400000000000000" pitchFamily="50" charset="-128"/>
              <a:cs typeface="BIZ UDPゴシック"/>
            </a:endParaRPr>
          </a:p>
        </p:txBody>
      </p:sp>
      <p:sp>
        <p:nvSpPr>
          <p:cNvPr id="19" name="テキスト ボックス 18">
            <a:extLst>
              <a:ext uri="{FF2B5EF4-FFF2-40B4-BE49-F238E27FC236}">
                <a16:creationId xmlns:a16="http://schemas.microsoft.com/office/drawing/2014/main" id="{B5E61DE9-39BE-3D86-27EE-FA906BFC19C1}"/>
              </a:ext>
            </a:extLst>
          </p:cNvPr>
          <p:cNvSpPr txBox="1"/>
          <p:nvPr/>
        </p:nvSpPr>
        <p:spPr>
          <a:xfrm>
            <a:off x="4438777" y="4547615"/>
            <a:ext cx="1561084" cy="954107"/>
          </a:xfrm>
          <a:prstGeom prst="rect">
            <a:avLst/>
          </a:prstGeom>
          <a:noFill/>
        </p:spPr>
        <p:txBody>
          <a:bodyPr wrap="square" rtlCol="0">
            <a:spAutoFit/>
          </a:bodyPr>
          <a:lstStyle/>
          <a:p>
            <a:pPr algn="ctr"/>
            <a:r>
              <a:rPr kumimoji="1" lang="ja-JP" altLang="en-US" sz="2800" b="1" dirty="0">
                <a:latin typeface="BIZ UDPゴシック" panose="020B0400000000000000" pitchFamily="50" charset="-128"/>
                <a:ea typeface="BIZ UDPゴシック" panose="020B0400000000000000" pitchFamily="50" charset="-128"/>
              </a:rPr>
              <a:t>実務</a:t>
            </a:r>
          </a:p>
          <a:p>
            <a:pPr algn="ctr"/>
            <a:r>
              <a:rPr kumimoji="1" lang="ja-JP" altLang="en-US" sz="2800" b="1" dirty="0">
                <a:latin typeface="BIZ UDPゴシック" panose="020B0400000000000000" pitchFamily="50" charset="-128"/>
                <a:ea typeface="BIZ UDPゴシック" panose="020B0400000000000000" pitchFamily="50" charset="-128"/>
              </a:rPr>
              <a:t>経験</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矢印: 右 13">
            <a:extLst>
              <a:ext uri="{FF2B5EF4-FFF2-40B4-BE49-F238E27FC236}">
                <a16:creationId xmlns:a16="http://schemas.microsoft.com/office/drawing/2014/main" id="{83C8CF6C-30F1-F424-44AB-534ABFCE18B7}"/>
              </a:ext>
            </a:extLst>
          </p:cNvPr>
          <p:cNvSpPr/>
          <p:nvPr/>
        </p:nvSpPr>
        <p:spPr>
          <a:xfrm>
            <a:off x="3962400" y="3048000"/>
            <a:ext cx="4069124" cy="100203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object 2"/>
          <p:cNvGrpSpPr/>
          <p:nvPr/>
        </p:nvGrpSpPr>
        <p:grpSpPr>
          <a:xfrm>
            <a:off x="4145324" y="1734564"/>
            <a:ext cx="3980815" cy="2571497"/>
            <a:chOff x="4145324" y="1734564"/>
            <a:chExt cx="3980815" cy="2571497"/>
          </a:xfrm>
        </p:grpSpPr>
        <p:sp>
          <p:nvSpPr>
            <p:cNvPr id="3" name="object 3"/>
            <p:cNvSpPr/>
            <p:nvPr/>
          </p:nvSpPr>
          <p:spPr>
            <a:xfrm>
              <a:off x="4145324" y="1734564"/>
              <a:ext cx="3980815" cy="1532383"/>
            </a:xfrm>
            <a:custGeom>
              <a:avLst/>
              <a:gdLst/>
              <a:ahLst/>
              <a:cxnLst/>
              <a:rect l="l" t="t" r="r" b="b"/>
              <a:pathLst>
                <a:path w="3980815" h="1771014">
                  <a:moveTo>
                    <a:pt x="3095244" y="0"/>
                  </a:moveTo>
                  <a:lnTo>
                    <a:pt x="3095244" y="442722"/>
                  </a:lnTo>
                  <a:lnTo>
                    <a:pt x="0" y="442722"/>
                  </a:lnTo>
                  <a:lnTo>
                    <a:pt x="0" y="1328166"/>
                  </a:lnTo>
                  <a:lnTo>
                    <a:pt x="3095244" y="1328166"/>
                  </a:lnTo>
                  <a:lnTo>
                    <a:pt x="3095244" y="1770888"/>
                  </a:lnTo>
                  <a:lnTo>
                    <a:pt x="3980687" y="885444"/>
                  </a:lnTo>
                  <a:lnTo>
                    <a:pt x="3095244" y="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4977383" y="2548127"/>
              <a:ext cx="1956054" cy="1757934"/>
            </a:xfrm>
            <a:prstGeom prst="rect">
              <a:avLst/>
            </a:prstGeom>
          </p:spPr>
        </p:pic>
      </p:grpSp>
      <p:sp>
        <p:nvSpPr>
          <p:cNvPr id="6" name="object 6"/>
          <p:cNvSpPr txBox="1">
            <a:spLocks noGrp="1"/>
          </p:cNvSpPr>
          <p:nvPr>
            <p:ph type="title"/>
          </p:nvPr>
        </p:nvSpPr>
        <p:spPr>
          <a:xfrm>
            <a:off x="3317782" y="574607"/>
            <a:ext cx="6432550" cy="627736"/>
          </a:xfrm>
          <a:prstGeom prst="rect">
            <a:avLst/>
          </a:prstGeom>
        </p:spPr>
        <p:txBody>
          <a:bodyPr vert="horz" wrap="square" lIns="0" tIns="12065" rIns="0" bIns="0" rtlCol="0">
            <a:spAutoFit/>
          </a:bodyPr>
          <a:lstStyle/>
          <a:p>
            <a:pPr marL="12700" algn="ctr">
              <a:lnSpc>
                <a:spcPct val="100000"/>
              </a:lnSpc>
              <a:spcBef>
                <a:spcPts val="95"/>
              </a:spcBef>
            </a:pPr>
            <a:r>
              <a:rPr lang="ja-JP" altLang="en-US" sz="4000" spc="-55" dirty="0">
                <a:latin typeface="BIZ UDPゴシック" panose="020B0400000000000000" pitchFamily="50" charset="-128"/>
                <a:ea typeface="BIZ UDPゴシック" panose="020B0400000000000000" pitchFamily="50" charset="-128"/>
              </a:rPr>
              <a:t>経験をコーディネートする</a:t>
            </a:r>
            <a:endParaRPr sz="4000" spc="-55" dirty="0">
              <a:latin typeface="BIZ UDPゴシック" panose="020B0400000000000000" pitchFamily="50" charset="-128"/>
              <a:ea typeface="BIZ UDPゴシック" panose="020B0400000000000000" pitchFamily="50" charset="-128"/>
            </a:endParaRPr>
          </a:p>
        </p:txBody>
      </p:sp>
      <p:pic>
        <p:nvPicPr>
          <p:cNvPr id="7" name="object 7"/>
          <p:cNvPicPr/>
          <p:nvPr/>
        </p:nvPicPr>
        <p:blipFill>
          <a:blip r:embed="rId3" cstate="print"/>
          <a:stretch>
            <a:fillRect/>
          </a:stretch>
        </p:blipFill>
        <p:spPr>
          <a:xfrm>
            <a:off x="1788286" y="2523106"/>
            <a:ext cx="2006346" cy="2658494"/>
          </a:xfrm>
          <a:prstGeom prst="rect">
            <a:avLst/>
          </a:prstGeom>
        </p:spPr>
      </p:pic>
      <p:sp>
        <p:nvSpPr>
          <p:cNvPr id="8" name="object 8"/>
          <p:cNvSpPr txBox="1"/>
          <p:nvPr/>
        </p:nvSpPr>
        <p:spPr>
          <a:xfrm>
            <a:off x="1763267" y="1946668"/>
            <a:ext cx="2095500" cy="832485"/>
          </a:xfrm>
          <a:prstGeom prst="rect">
            <a:avLst/>
          </a:prstGeom>
          <a:solidFill>
            <a:schemeClr val="bg1"/>
          </a:solidFill>
          <a:ln w="9525">
            <a:solidFill>
              <a:srgbClr val="000000"/>
            </a:solidFill>
          </a:ln>
        </p:spPr>
        <p:txBody>
          <a:bodyPr vert="horz" wrap="square" lIns="0" tIns="62865" rIns="0" bIns="0" rtlCol="0">
            <a:spAutoFit/>
          </a:bodyPr>
          <a:lstStyle/>
          <a:p>
            <a:pPr marL="169545" marR="127635" indent="-35560">
              <a:lnSpc>
                <a:spcPct val="100000"/>
              </a:lnSpc>
              <a:spcBef>
                <a:spcPts val="495"/>
              </a:spcBef>
            </a:pPr>
            <a:r>
              <a:rPr sz="2400" spc="-20" dirty="0">
                <a:latin typeface="BIZ UDPゴシック"/>
                <a:cs typeface="BIZ UDPゴシック"/>
              </a:rPr>
              <a:t>個人の能力は</a:t>
            </a:r>
            <a:r>
              <a:rPr sz="2400" spc="-10" dirty="0">
                <a:latin typeface="BIZ UDPゴシック"/>
                <a:cs typeface="BIZ UDPゴシック"/>
              </a:rPr>
              <a:t>同じ事とする</a:t>
            </a:r>
            <a:endParaRPr sz="2400">
              <a:latin typeface="BIZ UDPゴシック"/>
              <a:cs typeface="BIZ UDPゴシック"/>
            </a:endParaRPr>
          </a:p>
        </p:txBody>
      </p:sp>
      <p:sp>
        <p:nvSpPr>
          <p:cNvPr id="9" name="object 9"/>
          <p:cNvSpPr txBox="1"/>
          <p:nvPr/>
        </p:nvSpPr>
        <p:spPr>
          <a:xfrm>
            <a:off x="5537708" y="2951810"/>
            <a:ext cx="839469" cy="1002030"/>
          </a:xfrm>
          <a:prstGeom prst="rect">
            <a:avLst/>
          </a:prstGeom>
        </p:spPr>
        <p:txBody>
          <a:bodyPr vert="horz" wrap="square" lIns="0" tIns="13335" rIns="0" bIns="0" rtlCol="0">
            <a:spAutoFit/>
          </a:bodyPr>
          <a:lstStyle/>
          <a:p>
            <a:pPr marL="12700" marR="5080">
              <a:lnSpc>
                <a:spcPct val="100000"/>
              </a:lnSpc>
              <a:spcBef>
                <a:spcPts val="105"/>
              </a:spcBef>
            </a:pPr>
            <a:r>
              <a:rPr sz="3200" b="1" spc="-30" dirty="0">
                <a:latin typeface="BIZ UDPゴシック"/>
                <a:cs typeface="BIZ UDPゴシック"/>
              </a:rPr>
              <a:t>実務</a:t>
            </a:r>
            <a:r>
              <a:rPr sz="3200" b="1" spc="-25" dirty="0">
                <a:latin typeface="BIZ UDPゴシック"/>
                <a:cs typeface="BIZ UDPゴシック"/>
              </a:rPr>
              <a:t>経験</a:t>
            </a:r>
            <a:endParaRPr sz="3200">
              <a:latin typeface="BIZ UDPゴシック"/>
              <a:cs typeface="BIZ UDPゴシック"/>
            </a:endParaRPr>
          </a:p>
        </p:txBody>
      </p:sp>
      <p:sp>
        <p:nvSpPr>
          <p:cNvPr id="12" name="テキスト ボックス 11">
            <a:extLst>
              <a:ext uri="{FF2B5EF4-FFF2-40B4-BE49-F238E27FC236}">
                <a16:creationId xmlns:a16="http://schemas.microsoft.com/office/drawing/2014/main" id="{7F9ACCF4-1D9B-9A46-D5AA-B01ACA323877}"/>
              </a:ext>
            </a:extLst>
          </p:cNvPr>
          <p:cNvSpPr txBox="1"/>
          <p:nvPr/>
        </p:nvSpPr>
        <p:spPr>
          <a:xfrm>
            <a:off x="4380820" y="4897792"/>
            <a:ext cx="7301408" cy="1569660"/>
          </a:xfrm>
          <a:prstGeom prst="rect">
            <a:avLst/>
          </a:prstGeom>
          <a:noFill/>
        </p:spPr>
        <p:txBody>
          <a:bodyPr wrap="square" rtlCol="0">
            <a:spAutoFit/>
          </a:bodyPr>
          <a:lstStyle/>
          <a:p>
            <a:pPr algn="just"/>
            <a:r>
              <a:rPr lang="ja-JP" altLang="en-US" sz="2400" spc="-15" dirty="0">
                <a:latin typeface="BIZ UDPゴシック" panose="020B0400000000000000" pitchFamily="50" charset="-128"/>
                <a:ea typeface="BIZ UDPゴシック" panose="020B0400000000000000" pitchFamily="50" charset="-128"/>
                <a:cs typeface="BIZ UDPゴシック"/>
              </a:rPr>
              <a:t>経験からの学習論において「経験」とは「ビジネス戦略に合致した，現有能力を超える跳躍が必要な経験」としている論文があります。つまり、どのような内容を経験せさせるのかが課題となります。</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41C4E170-BB74-823D-3055-19350DBB1993}"/>
              </a:ext>
            </a:extLst>
          </p:cNvPr>
          <p:cNvSpPr txBox="1"/>
          <p:nvPr/>
        </p:nvSpPr>
        <p:spPr>
          <a:xfrm>
            <a:off x="8199292" y="2927667"/>
            <a:ext cx="3276600" cy="1323439"/>
          </a:xfrm>
          <a:prstGeom prst="rect">
            <a:avLst/>
          </a:prstGeom>
          <a:noFill/>
        </p:spPr>
        <p:txBody>
          <a:bodyPr wrap="square" rtlCol="0">
            <a:spAutoFit/>
          </a:bodyPr>
          <a:lstStyle/>
          <a:p>
            <a:pPr algn="just"/>
            <a:r>
              <a:rPr lang="ja-JP" altLang="en-US" sz="2000" spc="60" dirty="0">
                <a:latin typeface="BIZ UDPゴシック" panose="020B0400000000000000" pitchFamily="50" charset="-128"/>
                <a:ea typeface="BIZ UDPゴシック" panose="020B0400000000000000" pitchFamily="50" charset="-128"/>
                <a:cs typeface="BIZ UDPゴシック"/>
              </a:rPr>
              <a:t>どのような実務経験</a:t>
            </a:r>
            <a:r>
              <a:rPr lang="ja-JP" altLang="en-US" sz="2000" spc="70" dirty="0">
                <a:latin typeface="BIZ UDPゴシック" panose="020B0400000000000000" pitchFamily="50" charset="-128"/>
                <a:ea typeface="BIZ UDPゴシック" panose="020B0400000000000000" pitchFamily="50" charset="-128"/>
                <a:cs typeface="BIZ UDPゴシック"/>
              </a:rPr>
              <a:t>を積むことが必要か</a:t>
            </a:r>
            <a:r>
              <a:rPr lang="ja-JP" altLang="en-US" sz="2000" spc="150" dirty="0">
                <a:latin typeface="BIZ UDPゴシック" panose="020B0400000000000000" pitchFamily="50" charset="-128"/>
                <a:ea typeface="BIZ UDPゴシック" panose="020B0400000000000000" pitchFamily="50" charset="-128"/>
                <a:cs typeface="BIZ UDPゴシック"/>
              </a:rPr>
              <a:t>ということをマネジ</a:t>
            </a:r>
            <a:r>
              <a:rPr lang="ja-JP" altLang="en-US" sz="2000" spc="155" dirty="0">
                <a:latin typeface="BIZ UDPゴシック" panose="020B0400000000000000" pitchFamily="50" charset="-128"/>
                <a:ea typeface="BIZ UDPゴシック" panose="020B0400000000000000" pitchFamily="50" charset="-128"/>
                <a:cs typeface="BIZ UDPゴシック"/>
              </a:rPr>
              <a:t>メントするのがサビ</a:t>
            </a:r>
            <a:r>
              <a:rPr lang="ja-JP" altLang="en-US" sz="2000" spc="90" dirty="0">
                <a:latin typeface="BIZ UDPゴシック" panose="020B0400000000000000" pitchFamily="50" charset="-128"/>
                <a:ea typeface="BIZ UDPゴシック" panose="020B0400000000000000" pitchFamily="50" charset="-128"/>
                <a:cs typeface="BIZ UDPゴシック"/>
              </a:rPr>
              <a:t>児管の役割となりま</a:t>
            </a:r>
            <a:r>
              <a:rPr lang="ja-JP" altLang="en-US" sz="2000" spc="-30" dirty="0">
                <a:latin typeface="BIZ UDPゴシック" panose="020B0400000000000000" pitchFamily="50" charset="-128"/>
                <a:ea typeface="BIZ UDPゴシック" panose="020B0400000000000000" pitchFamily="50" charset="-128"/>
                <a:cs typeface="BIZ UDPゴシック"/>
              </a:rPr>
              <a:t>す。</a:t>
            </a:r>
            <a:endParaRPr kumimoji="1" lang="ja-JP" altLang="en-US" sz="2000" dirty="0">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アーチ 18">
            <a:extLst>
              <a:ext uri="{FF2B5EF4-FFF2-40B4-BE49-F238E27FC236}">
                <a16:creationId xmlns:a16="http://schemas.microsoft.com/office/drawing/2014/main" id="{B6283472-C629-14BA-6634-60EBF4EE1FB5}"/>
              </a:ext>
            </a:extLst>
          </p:cNvPr>
          <p:cNvSpPr/>
          <p:nvPr/>
        </p:nvSpPr>
        <p:spPr>
          <a:xfrm rot="4578676">
            <a:off x="5848474" y="2089279"/>
            <a:ext cx="2945219" cy="2718135"/>
          </a:xfrm>
          <a:prstGeom prst="blockArc">
            <a:avLst>
              <a:gd name="adj1" fmla="val 10856764"/>
              <a:gd name="adj2" fmla="val 19961189"/>
              <a:gd name="adj3" fmla="val 9861"/>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5" name="グループ化 14">
            <a:extLst>
              <a:ext uri="{FF2B5EF4-FFF2-40B4-BE49-F238E27FC236}">
                <a16:creationId xmlns:a16="http://schemas.microsoft.com/office/drawing/2014/main" id="{8EDC42EE-D344-F3E7-265D-111868C91283}"/>
              </a:ext>
            </a:extLst>
          </p:cNvPr>
          <p:cNvGrpSpPr/>
          <p:nvPr/>
        </p:nvGrpSpPr>
        <p:grpSpPr>
          <a:xfrm>
            <a:off x="7421296" y="3648292"/>
            <a:ext cx="2878074" cy="2135099"/>
            <a:chOff x="8265405" y="2796108"/>
            <a:chExt cx="2878074" cy="2135099"/>
          </a:xfrm>
        </p:grpSpPr>
        <p:pic>
          <p:nvPicPr>
            <p:cNvPr id="5" name="object 5">
              <a:extLst>
                <a:ext uri="{FF2B5EF4-FFF2-40B4-BE49-F238E27FC236}">
                  <a16:creationId xmlns:a16="http://schemas.microsoft.com/office/drawing/2014/main" id="{783E240A-B8BB-133A-4740-7860CCCCF1EB}"/>
                </a:ext>
              </a:extLst>
            </p:cNvPr>
            <p:cNvPicPr/>
            <p:nvPr/>
          </p:nvPicPr>
          <p:blipFill>
            <a:blip r:embed="rId2" cstate="print"/>
            <a:stretch>
              <a:fillRect/>
            </a:stretch>
          </p:blipFill>
          <p:spPr>
            <a:xfrm>
              <a:off x="8265405" y="2796108"/>
              <a:ext cx="2878074" cy="1162062"/>
            </a:xfrm>
            <a:prstGeom prst="rect">
              <a:avLst/>
            </a:prstGeom>
          </p:spPr>
        </p:pic>
        <p:sp>
          <p:nvSpPr>
            <p:cNvPr id="7" name="object 10">
              <a:extLst>
                <a:ext uri="{FF2B5EF4-FFF2-40B4-BE49-F238E27FC236}">
                  <a16:creationId xmlns:a16="http://schemas.microsoft.com/office/drawing/2014/main" id="{F134BE2A-2474-3E6F-0DA5-CC9FA3F6880C}"/>
                </a:ext>
              </a:extLst>
            </p:cNvPr>
            <p:cNvSpPr txBox="1"/>
            <p:nvPr/>
          </p:nvSpPr>
          <p:spPr>
            <a:xfrm>
              <a:off x="8393683" y="3047492"/>
              <a:ext cx="2646045" cy="699422"/>
            </a:xfrm>
            <a:prstGeom prst="rect">
              <a:avLst/>
            </a:prstGeom>
          </p:spPr>
          <p:txBody>
            <a:bodyPr vert="horz" wrap="square" lIns="0" tIns="12065" rIns="0" bIns="0" rtlCol="0">
              <a:spAutoFit/>
            </a:bodyPr>
            <a:lstStyle/>
            <a:p>
              <a:pPr marL="635" algn="ctr">
                <a:lnSpc>
                  <a:spcPts val="3340"/>
                </a:lnSpc>
                <a:spcBef>
                  <a:spcPts val="95"/>
                </a:spcBef>
              </a:pPr>
              <a:r>
                <a:rPr sz="2400" b="1" spc="-40" dirty="0">
                  <a:solidFill>
                    <a:srgbClr val="FFFFFF"/>
                  </a:solidFill>
                  <a:latin typeface="BIZ UDPゴシック"/>
                  <a:cs typeface="BIZ UDPゴシック"/>
                </a:rPr>
                <a:t>②内省的観察</a:t>
              </a:r>
              <a:endParaRPr sz="2400" dirty="0">
                <a:latin typeface="BIZ UDPゴシック"/>
                <a:cs typeface="BIZ UDPゴシック"/>
              </a:endParaRPr>
            </a:p>
            <a:p>
              <a:pPr algn="ctr">
                <a:lnSpc>
                  <a:spcPts val="2380"/>
                </a:lnSpc>
              </a:pPr>
              <a:r>
                <a:rPr b="1" spc="-10" dirty="0">
                  <a:solidFill>
                    <a:srgbClr val="FFFFFF"/>
                  </a:solidFill>
                  <a:latin typeface="BIZ UDPゴシック"/>
                  <a:cs typeface="BIZ UDPゴシック"/>
                </a:rPr>
                <a:t>振り返る•原因を考える</a:t>
              </a:r>
              <a:endParaRPr dirty="0">
                <a:latin typeface="BIZ UDPゴシック"/>
                <a:cs typeface="BIZ UDPゴシック"/>
              </a:endParaRPr>
            </a:p>
          </p:txBody>
        </p:sp>
        <p:sp>
          <p:nvSpPr>
            <p:cNvPr id="8" name="object 17">
              <a:extLst>
                <a:ext uri="{FF2B5EF4-FFF2-40B4-BE49-F238E27FC236}">
                  <a16:creationId xmlns:a16="http://schemas.microsoft.com/office/drawing/2014/main" id="{8110F199-437E-4118-6196-6FC9C88AFF7A}"/>
                </a:ext>
              </a:extLst>
            </p:cNvPr>
            <p:cNvSpPr/>
            <p:nvPr/>
          </p:nvSpPr>
          <p:spPr>
            <a:xfrm>
              <a:off x="9281532" y="3968578"/>
              <a:ext cx="1118870" cy="550545"/>
            </a:xfrm>
            <a:custGeom>
              <a:avLst/>
              <a:gdLst/>
              <a:ahLst/>
              <a:cxnLst/>
              <a:rect l="l" t="t" r="r" b="b"/>
              <a:pathLst>
                <a:path w="1118870" h="550545">
                  <a:moveTo>
                    <a:pt x="0" y="275081"/>
                  </a:moveTo>
                  <a:lnTo>
                    <a:pt x="559307" y="0"/>
                  </a:lnTo>
                  <a:lnTo>
                    <a:pt x="1118615" y="275081"/>
                  </a:lnTo>
                  <a:lnTo>
                    <a:pt x="719074" y="275081"/>
                  </a:lnTo>
                  <a:lnTo>
                    <a:pt x="719074" y="550163"/>
                  </a:lnTo>
                  <a:lnTo>
                    <a:pt x="399541" y="550163"/>
                  </a:lnTo>
                  <a:lnTo>
                    <a:pt x="399541" y="275081"/>
                  </a:lnTo>
                  <a:lnTo>
                    <a:pt x="0" y="275081"/>
                  </a:lnTo>
                  <a:close/>
                </a:path>
              </a:pathLst>
            </a:custGeom>
            <a:solidFill>
              <a:srgbClr val="FFC000"/>
            </a:solidFill>
            <a:ln w="12700">
              <a:solidFill>
                <a:srgbClr val="000000"/>
              </a:solidFill>
            </a:ln>
          </p:spPr>
          <p:txBody>
            <a:bodyPr wrap="square" lIns="0" tIns="0" rIns="0" bIns="0" rtlCol="0"/>
            <a:lstStyle/>
            <a:p>
              <a:endParaRPr/>
            </a:p>
          </p:txBody>
        </p:sp>
        <p:sp>
          <p:nvSpPr>
            <p:cNvPr id="9" name="object 21">
              <a:extLst>
                <a:ext uri="{FF2B5EF4-FFF2-40B4-BE49-F238E27FC236}">
                  <a16:creationId xmlns:a16="http://schemas.microsoft.com/office/drawing/2014/main" id="{669EECB2-986B-7DD8-07DE-8B2539F1B967}"/>
                </a:ext>
              </a:extLst>
            </p:cNvPr>
            <p:cNvSpPr txBox="1"/>
            <p:nvPr/>
          </p:nvSpPr>
          <p:spPr>
            <a:xfrm>
              <a:off x="9128879" y="4427207"/>
              <a:ext cx="1478978" cy="504000"/>
            </a:xfrm>
            <a:prstGeom prst="rect">
              <a:avLst/>
            </a:prstGeom>
            <a:solidFill>
              <a:srgbClr val="FFFF00"/>
            </a:solidFill>
            <a:ln w="6350">
              <a:solidFill>
                <a:srgbClr val="000000"/>
              </a:solidFill>
            </a:ln>
          </p:spPr>
          <p:txBody>
            <a:bodyPr vert="horz" wrap="square" lIns="0" tIns="119380" rIns="0" bIns="0" rtlCol="0">
              <a:spAutoFit/>
            </a:bodyPr>
            <a:lstStyle/>
            <a:p>
              <a:pPr algn="ctr">
                <a:lnSpc>
                  <a:spcPts val="2600"/>
                </a:lnSpc>
              </a:pPr>
              <a:r>
                <a:rPr lang="ja-JP" altLang="en-US" sz="2400" b="1" dirty="0">
                  <a:latin typeface="BIZ UDPゴシック" panose="020B0400000000000000" pitchFamily="50" charset="-128"/>
                  <a:ea typeface="BIZ UDPゴシック" panose="020B0400000000000000" pitchFamily="50" charset="-128"/>
                  <a:cs typeface="BIZ UDPゴシック"/>
                </a:rPr>
                <a:t>ＳＶ</a:t>
              </a:r>
              <a:endParaRPr sz="2400" b="1" dirty="0">
                <a:latin typeface="BIZ UDPゴシック" panose="020B0400000000000000" pitchFamily="50" charset="-128"/>
                <a:ea typeface="BIZ UDPゴシック" panose="020B0400000000000000" pitchFamily="50" charset="-128"/>
                <a:cs typeface="BIZ UDPゴシック"/>
              </a:endParaRPr>
            </a:p>
          </p:txBody>
        </p:sp>
      </p:grpSp>
      <p:grpSp>
        <p:nvGrpSpPr>
          <p:cNvPr id="14" name="グループ化 13">
            <a:extLst>
              <a:ext uri="{FF2B5EF4-FFF2-40B4-BE49-F238E27FC236}">
                <a16:creationId xmlns:a16="http://schemas.microsoft.com/office/drawing/2014/main" id="{366105AF-737C-8C0C-2112-8F43B73CDE6A}"/>
              </a:ext>
            </a:extLst>
          </p:cNvPr>
          <p:cNvGrpSpPr/>
          <p:nvPr/>
        </p:nvGrpSpPr>
        <p:grpSpPr>
          <a:xfrm>
            <a:off x="4300919" y="1685138"/>
            <a:ext cx="2878074" cy="2179254"/>
            <a:chOff x="4596004" y="1022704"/>
            <a:chExt cx="2878074" cy="2179254"/>
          </a:xfrm>
        </p:grpSpPr>
        <p:pic>
          <p:nvPicPr>
            <p:cNvPr id="4" name="object 5">
              <a:extLst>
                <a:ext uri="{FF2B5EF4-FFF2-40B4-BE49-F238E27FC236}">
                  <a16:creationId xmlns:a16="http://schemas.microsoft.com/office/drawing/2014/main" id="{2D78575A-61D1-7467-7234-E66CDA2A74BC}"/>
                </a:ext>
              </a:extLst>
            </p:cNvPr>
            <p:cNvPicPr/>
            <p:nvPr/>
          </p:nvPicPr>
          <p:blipFill>
            <a:blip r:embed="rId2" cstate="print"/>
            <a:stretch>
              <a:fillRect/>
            </a:stretch>
          </p:blipFill>
          <p:spPr>
            <a:xfrm>
              <a:off x="4596004" y="1022704"/>
              <a:ext cx="2878074" cy="1162062"/>
            </a:xfrm>
            <a:prstGeom prst="rect">
              <a:avLst/>
            </a:prstGeom>
          </p:spPr>
        </p:pic>
        <p:sp>
          <p:nvSpPr>
            <p:cNvPr id="6" name="object 6">
              <a:extLst>
                <a:ext uri="{FF2B5EF4-FFF2-40B4-BE49-F238E27FC236}">
                  <a16:creationId xmlns:a16="http://schemas.microsoft.com/office/drawing/2014/main" id="{E405906B-7D8E-CBDE-74C7-5CA8170EEC41}"/>
                </a:ext>
              </a:extLst>
            </p:cNvPr>
            <p:cNvSpPr txBox="1"/>
            <p:nvPr/>
          </p:nvSpPr>
          <p:spPr>
            <a:xfrm>
              <a:off x="4956810" y="1153731"/>
              <a:ext cx="2156460" cy="864339"/>
            </a:xfrm>
            <a:prstGeom prst="rect">
              <a:avLst/>
            </a:prstGeom>
          </p:spPr>
          <p:txBody>
            <a:bodyPr vert="horz" wrap="square" lIns="0" tIns="109220" rIns="0" bIns="0" rtlCol="0">
              <a:spAutoFit/>
            </a:bodyPr>
            <a:lstStyle/>
            <a:p>
              <a:pPr algn="ctr">
                <a:lnSpc>
                  <a:spcPct val="100000"/>
                </a:lnSpc>
                <a:spcBef>
                  <a:spcPts val="860"/>
                </a:spcBef>
              </a:pPr>
              <a:r>
                <a:rPr sz="2400" b="1" spc="-45" dirty="0">
                  <a:solidFill>
                    <a:srgbClr val="FFFFFF"/>
                  </a:solidFill>
                  <a:latin typeface="BIZ UDPゴシック"/>
                  <a:cs typeface="BIZ UDPゴシック"/>
                </a:rPr>
                <a:t>①具体的経験</a:t>
              </a:r>
              <a:endParaRPr sz="2400" dirty="0">
                <a:latin typeface="BIZ UDPゴシック"/>
                <a:cs typeface="BIZ UDPゴシック"/>
              </a:endParaRPr>
            </a:p>
            <a:p>
              <a:pPr algn="ctr">
                <a:lnSpc>
                  <a:spcPct val="100000"/>
                </a:lnSpc>
                <a:spcBef>
                  <a:spcPts val="550"/>
                </a:spcBef>
              </a:pPr>
              <a:r>
                <a:rPr b="1" spc="-15" dirty="0">
                  <a:solidFill>
                    <a:srgbClr val="FFFFFF"/>
                  </a:solidFill>
                  <a:latin typeface="BIZ UDPゴシック"/>
                  <a:cs typeface="BIZ UDPゴシック"/>
                </a:rPr>
                <a:t>体験する</a:t>
              </a:r>
              <a:endParaRPr dirty="0">
                <a:latin typeface="BIZ UDPゴシック"/>
                <a:cs typeface="BIZ UDPゴシック"/>
              </a:endParaRPr>
            </a:p>
          </p:txBody>
        </p:sp>
        <p:sp>
          <p:nvSpPr>
            <p:cNvPr id="12" name="object 29">
              <a:extLst>
                <a:ext uri="{FF2B5EF4-FFF2-40B4-BE49-F238E27FC236}">
                  <a16:creationId xmlns:a16="http://schemas.microsoft.com/office/drawing/2014/main" id="{C484C612-BB14-CF09-C8F3-5F7B2706D3BD}"/>
                </a:ext>
              </a:extLst>
            </p:cNvPr>
            <p:cNvSpPr/>
            <p:nvPr/>
          </p:nvSpPr>
          <p:spPr>
            <a:xfrm>
              <a:off x="5476240" y="2235368"/>
              <a:ext cx="1117600" cy="550545"/>
            </a:xfrm>
            <a:custGeom>
              <a:avLst/>
              <a:gdLst/>
              <a:ahLst/>
              <a:cxnLst/>
              <a:rect l="l" t="t" r="r" b="b"/>
              <a:pathLst>
                <a:path w="1117600" h="550544">
                  <a:moveTo>
                    <a:pt x="0" y="275082"/>
                  </a:moveTo>
                  <a:lnTo>
                    <a:pt x="558545" y="0"/>
                  </a:lnTo>
                  <a:lnTo>
                    <a:pt x="1117091" y="275082"/>
                  </a:lnTo>
                  <a:lnTo>
                    <a:pt x="718184" y="275082"/>
                  </a:lnTo>
                  <a:lnTo>
                    <a:pt x="718184" y="550163"/>
                  </a:lnTo>
                  <a:lnTo>
                    <a:pt x="398906" y="550163"/>
                  </a:lnTo>
                  <a:lnTo>
                    <a:pt x="398906" y="275082"/>
                  </a:lnTo>
                  <a:lnTo>
                    <a:pt x="0" y="275082"/>
                  </a:lnTo>
                  <a:close/>
                </a:path>
              </a:pathLst>
            </a:custGeom>
            <a:solidFill>
              <a:srgbClr val="FFC000"/>
            </a:solidFill>
            <a:ln w="12700">
              <a:solidFill>
                <a:srgbClr val="000000"/>
              </a:solidFill>
            </a:ln>
          </p:spPr>
          <p:txBody>
            <a:bodyPr wrap="square" lIns="0" tIns="0" rIns="0" bIns="0" rtlCol="0"/>
            <a:lstStyle/>
            <a:p>
              <a:endParaRPr/>
            </a:p>
          </p:txBody>
        </p:sp>
        <p:sp>
          <p:nvSpPr>
            <p:cNvPr id="13" name="object 30">
              <a:extLst>
                <a:ext uri="{FF2B5EF4-FFF2-40B4-BE49-F238E27FC236}">
                  <a16:creationId xmlns:a16="http://schemas.microsoft.com/office/drawing/2014/main" id="{A7B9D97E-1962-B27F-BA29-9BAF4EDF4AF2}"/>
                </a:ext>
              </a:extLst>
            </p:cNvPr>
            <p:cNvSpPr txBox="1"/>
            <p:nvPr/>
          </p:nvSpPr>
          <p:spPr>
            <a:xfrm>
              <a:off x="4754965" y="2708875"/>
              <a:ext cx="2571109" cy="493083"/>
            </a:xfrm>
            <a:prstGeom prst="rect">
              <a:avLst/>
            </a:prstGeom>
            <a:solidFill>
              <a:srgbClr val="FFFF00"/>
            </a:solidFill>
            <a:ln w="6350">
              <a:solidFill>
                <a:srgbClr val="000000"/>
              </a:solidFill>
            </a:ln>
          </p:spPr>
          <p:txBody>
            <a:bodyPr vert="horz" wrap="square" lIns="0" tIns="120014" rIns="0" bIns="0" rtlCol="0">
              <a:spAutoFit/>
            </a:bodyPr>
            <a:lstStyle/>
            <a:p>
              <a:pPr algn="ctr">
                <a:lnSpc>
                  <a:spcPts val="2900"/>
                </a:lnSpc>
              </a:pPr>
              <a:r>
                <a:rPr lang="ja-JP" altLang="en-US" sz="2800" b="1" dirty="0">
                  <a:latin typeface="BIZ UDPゴシック" panose="020B0400000000000000" pitchFamily="50" charset="-128"/>
                  <a:ea typeface="BIZ UDPゴシック" panose="020B0400000000000000" pitchFamily="50" charset="-128"/>
                  <a:cs typeface="BIZ UDPゴシック"/>
                </a:rPr>
                <a:t>コーディネート</a:t>
              </a:r>
              <a:endParaRPr sz="2800" b="1" dirty="0">
                <a:latin typeface="BIZ UDPゴシック" panose="020B0400000000000000" pitchFamily="50" charset="-128"/>
                <a:ea typeface="BIZ UDPゴシック" panose="020B0400000000000000" pitchFamily="50" charset="-128"/>
                <a:cs typeface="BIZ UDPゴシック"/>
              </a:endParaRPr>
            </a:p>
          </p:txBody>
        </p:sp>
      </p:grpSp>
      <p:pic>
        <p:nvPicPr>
          <p:cNvPr id="16" name="object 7">
            <a:extLst>
              <a:ext uri="{FF2B5EF4-FFF2-40B4-BE49-F238E27FC236}">
                <a16:creationId xmlns:a16="http://schemas.microsoft.com/office/drawing/2014/main" id="{A4A110DF-173A-AC7E-2E0F-0423687D7E13}"/>
              </a:ext>
            </a:extLst>
          </p:cNvPr>
          <p:cNvPicPr/>
          <p:nvPr/>
        </p:nvPicPr>
        <p:blipFill>
          <a:blip r:embed="rId3" cstate="print"/>
          <a:stretch>
            <a:fillRect/>
          </a:stretch>
        </p:blipFill>
        <p:spPr>
          <a:xfrm>
            <a:off x="2474736" y="1597752"/>
            <a:ext cx="1465164" cy="1828800"/>
          </a:xfrm>
          <a:prstGeom prst="rect">
            <a:avLst/>
          </a:prstGeom>
        </p:spPr>
      </p:pic>
      <p:sp>
        <p:nvSpPr>
          <p:cNvPr id="20" name="直角三角形 19">
            <a:extLst>
              <a:ext uri="{FF2B5EF4-FFF2-40B4-BE49-F238E27FC236}">
                <a16:creationId xmlns:a16="http://schemas.microsoft.com/office/drawing/2014/main" id="{F145B10E-E12D-50A5-D473-768D12127B98}"/>
              </a:ext>
            </a:extLst>
          </p:cNvPr>
          <p:cNvSpPr/>
          <p:nvPr/>
        </p:nvSpPr>
        <p:spPr>
          <a:xfrm rot="19116395">
            <a:off x="8277366" y="3209127"/>
            <a:ext cx="618392" cy="539423"/>
          </a:xfrm>
          <a:prstGeom prst="rtTriangl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descr="男性の顔の絵&#10;&#10;低い精度で自動的に生成された説明">
            <a:extLst>
              <a:ext uri="{FF2B5EF4-FFF2-40B4-BE49-F238E27FC236}">
                <a16:creationId xmlns:a16="http://schemas.microsoft.com/office/drawing/2014/main" id="{4B0C1FCC-D907-D256-4218-D333D676704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1895869" y="4010801"/>
            <a:ext cx="1868216" cy="2188937"/>
          </a:xfrm>
          <a:prstGeom prst="rect">
            <a:avLst/>
          </a:prstGeom>
        </p:spPr>
      </p:pic>
      <p:sp>
        <p:nvSpPr>
          <p:cNvPr id="25" name="テキスト ボックス 24">
            <a:extLst>
              <a:ext uri="{FF2B5EF4-FFF2-40B4-BE49-F238E27FC236}">
                <a16:creationId xmlns:a16="http://schemas.microsoft.com/office/drawing/2014/main" id="{ACB0002E-FF3A-B67A-927A-65F60754F48F}"/>
              </a:ext>
            </a:extLst>
          </p:cNvPr>
          <p:cNvSpPr txBox="1"/>
          <p:nvPr/>
        </p:nvSpPr>
        <p:spPr>
          <a:xfrm>
            <a:off x="1748274" y="5890340"/>
            <a:ext cx="2163405" cy="523220"/>
          </a:xfrm>
          <a:prstGeom prst="rect">
            <a:avLst/>
          </a:prstGeom>
          <a:solidFill>
            <a:schemeClr val="bg1"/>
          </a:solidFill>
          <a:ln>
            <a:solidFill>
              <a:schemeClr val="tx1">
                <a:lumMod val="50000"/>
                <a:lumOff val="50000"/>
              </a:schemeClr>
            </a:solidFill>
          </a:ln>
        </p:spPr>
        <p:txBody>
          <a:bodyPr wrap="square" rtlCol="0">
            <a:spAutoFit/>
          </a:bodyPr>
          <a:lstStyle/>
          <a:p>
            <a:pPr algn="ctr"/>
            <a:r>
              <a:rPr kumimoji="1" lang="ja-JP" altLang="en-US" sz="2800" dirty="0">
                <a:latin typeface="BIZ UDPゴシック" panose="020B0400000000000000" pitchFamily="50" charset="-128"/>
                <a:ea typeface="BIZ UDPゴシック" panose="020B0400000000000000" pitchFamily="50" charset="-128"/>
              </a:rPr>
              <a:t>指導者</a:t>
            </a:r>
          </a:p>
        </p:txBody>
      </p:sp>
      <p:sp>
        <p:nvSpPr>
          <p:cNvPr id="26" name="テキスト ボックス 25">
            <a:extLst>
              <a:ext uri="{FF2B5EF4-FFF2-40B4-BE49-F238E27FC236}">
                <a16:creationId xmlns:a16="http://schemas.microsoft.com/office/drawing/2014/main" id="{F8C321F2-B1F0-61F5-0B88-5F8025FD6CE8}"/>
              </a:ext>
            </a:extLst>
          </p:cNvPr>
          <p:cNvSpPr txBox="1"/>
          <p:nvPr/>
        </p:nvSpPr>
        <p:spPr>
          <a:xfrm>
            <a:off x="4443870" y="4177590"/>
            <a:ext cx="2878073" cy="2246769"/>
          </a:xfrm>
          <a:prstGeom prst="rect">
            <a:avLst/>
          </a:prstGeom>
          <a:solidFill>
            <a:schemeClr val="bg1"/>
          </a:solidFill>
          <a:ln>
            <a:solidFill>
              <a:schemeClr val="tx1">
                <a:lumMod val="85000"/>
                <a:lumOff val="15000"/>
              </a:schemeClr>
            </a:solidFill>
          </a:ln>
        </p:spPr>
        <p:txBody>
          <a:bodyPr wrap="square" rtlCol="0">
            <a:spAutoFit/>
          </a:bodyPr>
          <a:lstStyle/>
          <a:p>
            <a:pPr algn="just"/>
            <a:r>
              <a:rPr kumimoji="1" lang="ja-JP" altLang="en-US" sz="2000" dirty="0">
                <a:latin typeface="BIZ UDPゴシック" panose="020B0400000000000000" pitchFamily="50" charset="-128"/>
                <a:ea typeface="BIZ UDPゴシック" panose="020B0400000000000000" pitchFamily="50" charset="-128"/>
              </a:rPr>
              <a:t>どのような経験を積ませるのか、何をフィードバックするのかを検討する必要があります。又、フィードバックした内容を吟味する作業（ＳＶ）が必要です</a:t>
            </a:r>
          </a:p>
        </p:txBody>
      </p:sp>
      <p:sp>
        <p:nvSpPr>
          <p:cNvPr id="27" name="テキスト ボックス 26">
            <a:extLst>
              <a:ext uri="{FF2B5EF4-FFF2-40B4-BE49-F238E27FC236}">
                <a16:creationId xmlns:a16="http://schemas.microsoft.com/office/drawing/2014/main" id="{EE9BD551-BED3-62C9-6C7D-EFAA5E888999}"/>
              </a:ext>
            </a:extLst>
          </p:cNvPr>
          <p:cNvSpPr txBox="1"/>
          <p:nvPr/>
        </p:nvSpPr>
        <p:spPr>
          <a:xfrm>
            <a:off x="2099859" y="444440"/>
            <a:ext cx="7992281" cy="646331"/>
          </a:xfrm>
          <a:prstGeom prst="rect">
            <a:avLst/>
          </a:prstGeom>
          <a:noFill/>
        </p:spPr>
        <p:txBody>
          <a:bodyPr wrap="square" rtlCol="0">
            <a:spAutoFit/>
          </a:bodyPr>
          <a:lstStyle/>
          <a:p>
            <a:r>
              <a:rPr kumimoji="1" lang="ja-JP" altLang="en-US" sz="3600" dirty="0">
                <a:latin typeface="BIZ UDPゴシック" panose="020B0400000000000000" pitchFamily="50" charset="-128"/>
                <a:ea typeface="BIZ UDPゴシック" panose="020B0400000000000000" pitchFamily="50" charset="-128"/>
              </a:rPr>
              <a:t>指導者の存在が成長を大きく左右する</a:t>
            </a:r>
          </a:p>
        </p:txBody>
      </p:sp>
    </p:spTree>
    <p:extLst>
      <p:ext uri="{BB962C8B-B14F-4D97-AF65-F5344CB8AC3E}">
        <p14:creationId xmlns:p14="http://schemas.microsoft.com/office/powerpoint/2010/main" val="3490420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55775" y="2407920"/>
            <a:ext cx="7463790" cy="1758314"/>
            <a:chOff x="1255775" y="2407920"/>
            <a:chExt cx="7463790" cy="1758314"/>
          </a:xfrm>
        </p:grpSpPr>
        <p:sp>
          <p:nvSpPr>
            <p:cNvPr id="3" name="object 3"/>
            <p:cNvSpPr/>
            <p:nvPr/>
          </p:nvSpPr>
          <p:spPr>
            <a:xfrm>
              <a:off x="3182111" y="2839212"/>
              <a:ext cx="5530850" cy="680085"/>
            </a:xfrm>
            <a:custGeom>
              <a:avLst/>
              <a:gdLst/>
              <a:ahLst/>
              <a:cxnLst/>
              <a:rect l="l" t="t" r="r" b="b"/>
              <a:pathLst>
                <a:path w="5530850" h="680085">
                  <a:moveTo>
                    <a:pt x="4981194" y="0"/>
                  </a:moveTo>
                  <a:lnTo>
                    <a:pt x="4981194" y="284225"/>
                  </a:lnTo>
                  <a:lnTo>
                    <a:pt x="0" y="284225"/>
                  </a:lnTo>
                  <a:lnTo>
                    <a:pt x="0" y="395477"/>
                  </a:lnTo>
                  <a:lnTo>
                    <a:pt x="4981194" y="395477"/>
                  </a:lnTo>
                  <a:lnTo>
                    <a:pt x="4981194" y="679703"/>
                  </a:lnTo>
                  <a:lnTo>
                    <a:pt x="5530595" y="339851"/>
                  </a:lnTo>
                  <a:lnTo>
                    <a:pt x="4981194" y="0"/>
                  </a:lnTo>
                  <a:close/>
                </a:path>
              </a:pathLst>
            </a:custGeom>
            <a:solidFill>
              <a:srgbClr val="000000"/>
            </a:solidFill>
          </p:spPr>
          <p:txBody>
            <a:bodyPr wrap="square" lIns="0" tIns="0" rIns="0" bIns="0" rtlCol="0"/>
            <a:lstStyle/>
            <a:p>
              <a:endParaRPr/>
            </a:p>
          </p:txBody>
        </p:sp>
        <p:sp>
          <p:nvSpPr>
            <p:cNvPr id="4" name="object 4"/>
            <p:cNvSpPr/>
            <p:nvPr/>
          </p:nvSpPr>
          <p:spPr>
            <a:xfrm>
              <a:off x="3182111" y="2839212"/>
              <a:ext cx="5530850" cy="680085"/>
            </a:xfrm>
            <a:custGeom>
              <a:avLst/>
              <a:gdLst/>
              <a:ahLst/>
              <a:cxnLst/>
              <a:rect l="l" t="t" r="r" b="b"/>
              <a:pathLst>
                <a:path w="5530850" h="680085">
                  <a:moveTo>
                    <a:pt x="0" y="284225"/>
                  </a:moveTo>
                  <a:lnTo>
                    <a:pt x="4981194" y="284225"/>
                  </a:lnTo>
                  <a:lnTo>
                    <a:pt x="4981194" y="0"/>
                  </a:lnTo>
                  <a:lnTo>
                    <a:pt x="5530595" y="339851"/>
                  </a:lnTo>
                  <a:lnTo>
                    <a:pt x="4981194" y="679703"/>
                  </a:lnTo>
                  <a:lnTo>
                    <a:pt x="4981194" y="395477"/>
                  </a:lnTo>
                  <a:lnTo>
                    <a:pt x="0" y="395477"/>
                  </a:lnTo>
                  <a:lnTo>
                    <a:pt x="0" y="284225"/>
                  </a:lnTo>
                  <a:close/>
                </a:path>
              </a:pathLst>
            </a:custGeom>
            <a:ln w="12700">
              <a:solidFill>
                <a:srgbClr val="2E528F"/>
              </a:solidFill>
            </a:ln>
          </p:spPr>
          <p:txBody>
            <a:bodyPr wrap="square" lIns="0" tIns="0" rIns="0" bIns="0" rtlCol="0"/>
            <a:lstStyle/>
            <a:p>
              <a:endParaRPr/>
            </a:p>
          </p:txBody>
        </p:sp>
        <p:pic>
          <p:nvPicPr>
            <p:cNvPr id="5" name="object 5"/>
            <p:cNvPicPr/>
            <p:nvPr/>
          </p:nvPicPr>
          <p:blipFill>
            <a:blip r:embed="rId3" cstate="print"/>
            <a:stretch>
              <a:fillRect/>
            </a:stretch>
          </p:blipFill>
          <p:spPr>
            <a:xfrm>
              <a:off x="1255775" y="2407920"/>
              <a:ext cx="1956054" cy="1757933"/>
            </a:xfrm>
            <a:prstGeom prst="rect">
              <a:avLst/>
            </a:prstGeom>
          </p:spPr>
        </p:pic>
      </p:grpSp>
      <p:sp>
        <p:nvSpPr>
          <p:cNvPr id="6" name="object 6"/>
          <p:cNvSpPr txBox="1">
            <a:spLocks noGrp="1"/>
          </p:cNvSpPr>
          <p:nvPr>
            <p:ph type="title"/>
          </p:nvPr>
        </p:nvSpPr>
        <p:spPr>
          <a:xfrm>
            <a:off x="4369892" y="381557"/>
            <a:ext cx="3452216" cy="627736"/>
          </a:xfrm>
          <a:prstGeom prst="rect">
            <a:avLst/>
          </a:prstGeom>
        </p:spPr>
        <p:txBody>
          <a:bodyPr vert="horz" wrap="square" lIns="0" tIns="12065" rIns="0" bIns="0" rtlCol="0">
            <a:spAutoFit/>
          </a:bodyPr>
          <a:lstStyle/>
          <a:p>
            <a:pPr marL="12700">
              <a:lnSpc>
                <a:spcPct val="100000"/>
              </a:lnSpc>
              <a:spcBef>
                <a:spcPts val="95"/>
              </a:spcBef>
            </a:pPr>
            <a:r>
              <a:rPr sz="4000" spc="-45" dirty="0">
                <a:latin typeface="BIZ UDPゴシック" panose="020B0400000000000000" pitchFamily="50" charset="-128"/>
                <a:ea typeface="BIZ UDPゴシック" panose="020B0400000000000000" pitchFamily="50" charset="-128"/>
              </a:rPr>
              <a:t>内省的観察</a:t>
            </a:r>
          </a:p>
        </p:txBody>
      </p:sp>
      <p:sp>
        <p:nvSpPr>
          <p:cNvPr id="7" name="object 7"/>
          <p:cNvSpPr txBox="1"/>
          <p:nvPr/>
        </p:nvSpPr>
        <p:spPr>
          <a:xfrm>
            <a:off x="1815210" y="2811221"/>
            <a:ext cx="839469" cy="1002665"/>
          </a:xfrm>
          <a:prstGeom prst="rect">
            <a:avLst/>
          </a:prstGeom>
        </p:spPr>
        <p:txBody>
          <a:bodyPr vert="horz" wrap="square" lIns="0" tIns="13335" rIns="0" bIns="0" rtlCol="0">
            <a:spAutoFit/>
          </a:bodyPr>
          <a:lstStyle/>
          <a:p>
            <a:pPr marL="12700" marR="5080">
              <a:lnSpc>
                <a:spcPct val="100000"/>
              </a:lnSpc>
              <a:spcBef>
                <a:spcPts val="105"/>
              </a:spcBef>
            </a:pPr>
            <a:r>
              <a:rPr sz="3200" b="1" spc="-30" dirty="0">
                <a:latin typeface="BIZ UDPゴシック"/>
                <a:cs typeface="BIZ UDPゴシック"/>
              </a:rPr>
              <a:t>実務</a:t>
            </a:r>
            <a:r>
              <a:rPr sz="3200" b="1" spc="-25" dirty="0">
                <a:latin typeface="BIZ UDPゴシック"/>
                <a:cs typeface="BIZ UDPゴシック"/>
              </a:rPr>
              <a:t>経験</a:t>
            </a:r>
            <a:endParaRPr sz="3200">
              <a:latin typeface="BIZ UDPゴシック"/>
              <a:cs typeface="BIZ UDPゴシック"/>
            </a:endParaRPr>
          </a:p>
        </p:txBody>
      </p:sp>
      <p:pic>
        <p:nvPicPr>
          <p:cNvPr id="9" name="object 9"/>
          <p:cNvPicPr/>
          <p:nvPr/>
        </p:nvPicPr>
        <p:blipFill>
          <a:blip r:embed="rId4" cstate="print"/>
          <a:stretch>
            <a:fillRect/>
          </a:stretch>
        </p:blipFill>
        <p:spPr>
          <a:xfrm>
            <a:off x="4071807" y="1673923"/>
            <a:ext cx="2198369" cy="3010661"/>
          </a:xfrm>
          <a:prstGeom prst="rect">
            <a:avLst/>
          </a:prstGeom>
        </p:spPr>
      </p:pic>
      <p:pic>
        <p:nvPicPr>
          <p:cNvPr id="10" name="object 10"/>
          <p:cNvPicPr/>
          <p:nvPr/>
        </p:nvPicPr>
        <p:blipFill>
          <a:blip r:embed="rId5" cstate="print"/>
          <a:stretch>
            <a:fillRect/>
          </a:stretch>
        </p:blipFill>
        <p:spPr>
          <a:xfrm>
            <a:off x="8734426" y="2172017"/>
            <a:ext cx="2201418" cy="1757933"/>
          </a:xfrm>
          <a:prstGeom prst="rect">
            <a:avLst/>
          </a:prstGeom>
        </p:spPr>
      </p:pic>
      <p:sp>
        <p:nvSpPr>
          <p:cNvPr id="11" name="object 11"/>
          <p:cNvSpPr txBox="1"/>
          <p:nvPr/>
        </p:nvSpPr>
        <p:spPr>
          <a:xfrm>
            <a:off x="9211565" y="2549968"/>
            <a:ext cx="1247140" cy="1002030"/>
          </a:xfrm>
          <a:prstGeom prst="rect">
            <a:avLst/>
          </a:prstGeom>
        </p:spPr>
        <p:txBody>
          <a:bodyPr vert="horz" wrap="square" lIns="0" tIns="13335" rIns="0" bIns="0" rtlCol="0">
            <a:spAutoFit/>
          </a:bodyPr>
          <a:lstStyle/>
          <a:p>
            <a:pPr marL="216535" marR="5080" indent="-204470">
              <a:lnSpc>
                <a:spcPct val="100000"/>
              </a:lnSpc>
              <a:spcBef>
                <a:spcPts val="105"/>
              </a:spcBef>
            </a:pPr>
            <a:r>
              <a:rPr sz="3200" b="1" spc="-20" dirty="0">
                <a:latin typeface="BIZ UDPゴシック"/>
                <a:cs typeface="BIZ UDPゴシック"/>
              </a:rPr>
              <a:t>内省的</a:t>
            </a:r>
            <a:r>
              <a:rPr sz="3200" b="1" spc="-25" dirty="0">
                <a:latin typeface="BIZ UDPゴシック"/>
                <a:cs typeface="BIZ UDPゴシック"/>
              </a:rPr>
              <a:t>観察</a:t>
            </a:r>
            <a:endParaRPr sz="3200" dirty="0">
              <a:latin typeface="BIZ UDPゴシック"/>
              <a:cs typeface="BIZ UDPゴシック"/>
            </a:endParaRPr>
          </a:p>
        </p:txBody>
      </p:sp>
      <p:sp>
        <p:nvSpPr>
          <p:cNvPr id="12" name="object 12"/>
          <p:cNvSpPr txBox="1"/>
          <p:nvPr/>
        </p:nvSpPr>
        <p:spPr>
          <a:xfrm>
            <a:off x="932484" y="4943983"/>
            <a:ext cx="10335895" cy="1489075"/>
          </a:xfrm>
          <a:prstGeom prst="rect">
            <a:avLst/>
          </a:prstGeom>
        </p:spPr>
        <p:txBody>
          <a:bodyPr vert="horz" wrap="square" lIns="0" tIns="12700" rIns="0" bIns="0" rtlCol="0">
            <a:spAutoFit/>
          </a:bodyPr>
          <a:lstStyle/>
          <a:p>
            <a:pPr marL="12700" marR="5080" indent="210185" algn="just">
              <a:lnSpc>
                <a:spcPct val="100000"/>
              </a:lnSpc>
              <a:spcBef>
                <a:spcPts val="100"/>
              </a:spcBef>
            </a:pPr>
            <a:r>
              <a:rPr sz="2400" spc="30" dirty="0">
                <a:latin typeface="BIZ UDPゴシック"/>
                <a:cs typeface="BIZ UDPゴシック"/>
              </a:rPr>
              <a:t>内省的観察とは、「ある個人がいったん実践・事業・仕事現場を離れ、自らの</a:t>
            </a:r>
            <a:r>
              <a:rPr sz="2400" spc="-5" dirty="0">
                <a:latin typeface="BIZ UDPゴシック"/>
                <a:cs typeface="BIZ UDPゴシック"/>
              </a:rPr>
              <a:t>行為・経験・出来事の意味を、俯瞰的な観点、多様な観点から振り返ること、意</a:t>
            </a:r>
            <a:r>
              <a:rPr sz="2400" spc="85" dirty="0">
                <a:latin typeface="BIZ UDPゴシック"/>
                <a:cs typeface="BIZ UDPゴシック"/>
              </a:rPr>
              <a:t>味づけること」をさす用語です。場合によっては、「内省」、「省察」、「リフレク</a:t>
            </a:r>
            <a:r>
              <a:rPr sz="2400" spc="-20" dirty="0">
                <a:latin typeface="BIZ UDPゴシック"/>
                <a:cs typeface="BIZ UDPゴシック"/>
              </a:rPr>
              <a:t>ション」、「反省的思考」と呼ばれることもあります。</a:t>
            </a:r>
            <a:endParaRPr sz="2400" dirty="0">
              <a:latin typeface="BIZ UDPゴシック"/>
              <a:cs typeface="BIZ UDPゴシック"/>
            </a:endParaRPr>
          </a:p>
        </p:txBody>
      </p:sp>
      <p:pic>
        <p:nvPicPr>
          <p:cNvPr id="8" name="図 7" descr="男性の顔の絵&#10;&#10;低い精度で自動的に生成された説明">
            <a:extLst>
              <a:ext uri="{FF2B5EF4-FFF2-40B4-BE49-F238E27FC236}">
                <a16:creationId xmlns:a16="http://schemas.microsoft.com/office/drawing/2014/main" id="{03612FFF-E63B-3C59-B862-9100997C047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215438" y="2276772"/>
            <a:ext cx="1501442" cy="157313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3D3A26EB-DE1F-F05C-A50A-64675CDE6743}"/>
              </a:ext>
            </a:extLst>
          </p:cNvPr>
          <p:cNvGrpSpPr/>
          <p:nvPr/>
        </p:nvGrpSpPr>
        <p:grpSpPr>
          <a:xfrm>
            <a:off x="2142777" y="4356473"/>
            <a:ext cx="2201418" cy="1757933"/>
            <a:chOff x="2142777" y="4356473"/>
            <a:chExt cx="2201418" cy="1757933"/>
          </a:xfrm>
        </p:grpSpPr>
        <p:pic>
          <p:nvPicPr>
            <p:cNvPr id="2" name="object 2"/>
            <p:cNvPicPr/>
            <p:nvPr/>
          </p:nvPicPr>
          <p:blipFill>
            <a:blip r:embed="rId2" cstate="print"/>
            <a:stretch>
              <a:fillRect/>
            </a:stretch>
          </p:blipFill>
          <p:spPr>
            <a:xfrm>
              <a:off x="2142777" y="4356473"/>
              <a:ext cx="2201418" cy="1757933"/>
            </a:xfrm>
            <a:prstGeom prst="rect">
              <a:avLst/>
            </a:prstGeom>
          </p:spPr>
        </p:pic>
        <p:sp>
          <p:nvSpPr>
            <p:cNvPr id="3" name="object 3"/>
            <p:cNvSpPr txBox="1"/>
            <p:nvPr/>
          </p:nvSpPr>
          <p:spPr>
            <a:xfrm>
              <a:off x="2659206" y="4734424"/>
              <a:ext cx="1246505" cy="1002030"/>
            </a:xfrm>
            <a:prstGeom prst="rect">
              <a:avLst/>
            </a:prstGeom>
          </p:spPr>
          <p:txBody>
            <a:bodyPr vert="horz" wrap="square" lIns="0" tIns="12700" rIns="0" bIns="0" rtlCol="0">
              <a:spAutoFit/>
            </a:bodyPr>
            <a:lstStyle/>
            <a:p>
              <a:pPr marL="216535" marR="5080" indent="-204470">
                <a:lnSpc>
                  <a:spcPct val="100000"/>
                </a:lnSpc>
                <a:spcBef>
                  <a:spcPts val="100"/>
                </a:spcBef>
              </a:pPr>
              <a:r>
                <a:rPr sz="3200" b="1" spc="-20" dirty="0">
                  <a:latin typeface="BIZ UDPゴシック"/>
                  <a:cs typeface="BIZ UDPゴシック"/>
                </a:rPr>
                <a:t>内省的</a:t>
              </a:r>
              <a:r>
                <a:rPr sz="3200" b="1" spc="-35" dirty="0">
                  <a:latin typeface="BIZ UDPゴシック"/>
                  <a:cs typeface="BIZ UDPゴシック"/>
                </a:rPr>
                <a:t>観察</a:t>
              </a:r>
              <a:endParaRPr sz="3200" dirty="0">
                <a:latin typeface="BIZ UDPゴシック"/>
                <a:cs typeface="BIZ UDPゴシック"/>
              </a:endParaRPr>
            </a:p>
          </p:txBody>
        </p:sp>
      </p:grpSp>
      <p:pic>
        <p:nvPicPr>
          <p:cNvPr id="4" name="object 4"/>
          <p:cNvPicPr/>
          <p:nvPr/>
        </p:nvPicPr>
        <p:blipFill>
          <a:blip r:embed="rId3" cstate="print"/>
          <a:stretch>
            <a:fillRect/>
          </a:stretch>
        </p:blipFill>
        <p:spPr>
          <a:xfrm>
            <a:off x="2212848" y="1399032"/>
            <a:ext cx="2198370" cy="3010662"/>
          </a:xfrm>
          <a:prstGeom prst="rect">
            <a:avLst/>
          </a:prstGeom>
        </p:spPr>
      </p:pic>
      <p:pic>
        <p:nvPicPr>
          <p:cNvPr id="5" name="object 5"/>
          <p:cNvPicPr/>
          <p:nvPr/>
        </p:nvPicPr>
        <p:blipFill>
          <a:blip r:embed="rId4" cstate="print"/>
          <a:stretch>
            <a:fillRect/>
          </a:stretch>
        </p:blipFill>
        <p:spPr>
          <a:xfrm>
            <a:off x="4625849" y="1682495"/>
            <a:ext cx="683005" cy="2812541"/>
          </a:xfrm>
          <a:prstGeom prst="rect">
            <a:avLst/>
          </a:prstGeom>
        </p:spPr>
      </p:pic>
      <p:sp>
        <p:nvSpPr>
          <p:cNvPr id="6" name="object 6"/>
          <p:cNvSpPr txBox="1">
            <a:spLocks noGrp="1"/>
          </p:cNvSpPr>
          <p:nvPr>
            <p:ph type="title"/>
          </p:nvPr>
        </p:nvSpPr>
        <p:spPr>
          <a:xfrm>
            <a:off x="3919363" y="430276"/>
            <a:ext cx="4131310" cy="574675"/>
          </a:xfrm>
          <a:prstGeom prst="rect">
            <a:avLst/>
          </a:prstGeom>
        </p:spPr>
        <p:txBody>
          <a:bodyPr vert="horz" wrap="square" lIns="0" tIns="12700" rIns="0" bIns="0" rtlCol="0">
            <a:spAutoFit/>
          </a:bodyPr>
          <a:lstStyle/>
          <a:p>
            <a:pPr marL="12700">
              <a:lnSpc>
                <a:spcPct val="100000"/>
              </a:lnSpc>
              <a:spcBef>
                <a:spcPts val="100"/>
              </a:spcBef>
            </a:pPr>
            <a:r>
              <a:rPr sz="3600" spc="-15" dirty="0">
                <a:latin typeface="BIZ UDPゴシック" panose="020B0400000000000000" pitchFamily="50" charset="-128"/>
                <a:ea typeface="BIZ UDPゴシック" panose="020B0400000000000000" pitchFamily="50" charset="-128"/>
              </a:rPr>
              <a:t>内省的観察への関与</a:t>
            </a:r>
            <a:endParaRPr sz="3600" dirty="0">
              <a:latin typeface="BIZ UDPゴシック" panose="020B0400000000000000" pitchFamily="50" charset="-128"/>
              <a:ea typeface="BIZ UDPゴシック" panose="020B0400000000000000" pitchFamily="50" charset="-128"/>
            </a:endParaRPr>
          </a:p>
        </p:txBody>
      </p:sp>
      <p:sp>
        <p:nvSpPr>
          <p:cNvPr id="7" name="object 7"/>
          <p:cNvSpPr txBox="1">
            <a:spLocks noGrp="1"/>
          </p:cNvSpPr>
          <p:nvPr>
            <p:ph type="body" idx="1"/>
          </p:nvPr>
        </p:nvSpPr>
        <p:spPr>
          <a:xfrm>
            <a:off x="5795584" y="2158702"/>
            <a:ext cx="4961252" cy="1860125"/>
          </a:xfrm>
          <a:prstGeom prst="rect">
            <a:avLst/>
          </a:prstGeom>
        </p:spPr>
        <p:txBody>
          <a:bodyPr vert="horz" wrap="square" lIns="0" tIns="13335" rIns="0" bIns="0" rtlCol="0">
            <a:spAutoFit/>
          </a:bodyPr>
          <a:lstStyle/>
          <a:p>
            <a:pPr marL="0" marR="157480" indent="0" algn="just">
              <a:lnSpc>
                <a:spcPct val="100000"/>
              </a:lnSpc>
              <a:spcBef>
                <a:spcPts val="105"/>
              </a:spcBef>
              <a:buNone/>
            </a:pPr>
            <a:r>
              <a:rPr lang="ja-JP" altLang="en-US" sz="2000" b="1" spc="60" dirty="0">
                <a:latin typeface="BIZ UDPゴシック" panose="020B0400000000000000" pitchFamily="50" charset="-128"/>
                <a:ea typeface="BIZ UDPゴシック" panose="020B0400000000000000" pitchFamily="50" charset="-128"/>
              </a:rPr>
              <a:t>●スーパーバイザーとして、内省的観察に関</a:t>
            </a:r>
            <a:r>
              <a:rPr lang="ja-JP" altLang="en-US" sz="2000" b="1" spc="35" dirty="0">
                <a:latin typeface="BIZ UDPゴシック" panose="020B0400000000000000" pitchFamily="50" charset="-128"/>
                <a:ea typeface="BIZ UDPゴシック" panose="020B0400000000000000" pitchFamily="50" charset="-128"/>
              </a:rPr>
              <a:t>わることで、より深い経験の内省が得られ</a:t>
            </a:r>
            <a:r>
              <a:rPr lang="ja-JP" altLang="en-US" sz="2000" b="1" spc="-15" dirty="0">
                <a:latin typeface="BIZ UDPゴシック" panose="020B0400000000000000" pitchFamily="50" charset="-128"/>
                <a:ea typeface="BIZ UDPゴシック" panose="020B0400000000000000" pitchFamily="50" charset="-128"/>
              </a:rPr>
              <a:t>ることが報告されています。</a:t>
            </a:r>
            <a:endParaRPr sz="2000" b="1" dirty="0">
              <a:latin typeface="BIZ UDPゴシック" panose="020B0400000000000000" pitchFamily="50" charset="-128"/>
              <a:ea typeface="BIZ UDPゴシック" panose="020B0400000000000000" pitchFamily="50" charset="-128"/>
            </a:endParaRPr>
          </a:p>
          <a:p>
            <a:pPr marL="0" marR="5080" indent="0">
              <a:lnSpc>
                <a:spcPct val="100000"/>
              </a:lnSpc>
              <a:spcBef>
                <a:spcPts val="5"/>
              </a:spcBef>
              <a:buNone/>
            </a:pPr>
            <a:r>
              <a:rPr lang="ja-JP" altLang="en-US" sz="2000" b="1" spc="25" dirty="0">
                <a:latin typeface="BIZ UDPゴシック" panose="020B0400000000000000" pitchFamily="50" charset="-128"/>
                <a:ea typeface="BIZ UDPゴシック" panose="020B0400000000000000" pitchFamily="50" charset="-128"/>
              </a:rPr>
              <a:t>●</a:t>
            </a:r>
            <a:r>
              <a:rPr sz="2000" b="1" spc="25" dirty="0" err="1">
                <a:latin typeface="BIZ UDPゴシック" panose="020B0400000000000000" pitchFamily="50" charset="-128"/>
                <a:ea typeface="BIZ UDPゴシック" panose="020B0400000000000000" pitchFamily="50" charset="-128"/>
              </a:rPr>
              <a:t>ピア・スーパービジョンでも、より深い経験</a:t>
            </a:r>
            <a:r>
              <a:rPr sz="2000" b="1" dirty="0" err="1">
                <a:latin typeface="BIZ UDPゴシック" panose="020B0400000000000000" pitchFamily="50" charset="-128"/>
                <a:ea typeface="BIZ UDPゴシック" panose="020B0400000000000000" pitchFamily="50" charset="-128"/>
              </a:rPr>
              <a:t>の内省が得られることが報告されています</a:t>
            </a:r>
            <a:r>
              <a:rPr sz="2000" b="1" dirty="0">
                <a:latin typeface="BIZ UDPゴシック" panose="020B0400000000000000" pitchFamily="50" charset="-128"/>
                <a:ea typeface="BIZ UDPゴシック" panose="020B0400000000000000" pitchFamily="50" charset="-128"/>
              </a:rPr>
              <a:t>。</a:t>
            </a:r>
          </a:p>
        </p:txBody>
      </p:sp>
      <p:sp>
        <p:nvSpPr>
          <p:cNvPr id="8" name="object 8"/>
          <p:cNvSpPr/>
          <p:nvPr/>
        </p:nvSpPr>
        <p:spPr>
          <a:xfrm>
            <a:off x="5580953" y="1939925"/>
            <a:ext cx="5390515" cy="2190115"/>
          </a:xfrm>
          <a:custGeom>
            <a:avLst/>
            <a:gdLst/>
            <a:ahLst/>
            <a:cxnLst/>
            <a:rect l="l" t="t" r="r" b="b"/>
            <a:pathLst>
              <a:path w="5390515" h="2190115">
                <a:moveTo>
                  <a:pt x="0" y="364998"/>
                </a:moveTo>
                <a:lnTo>
                  <a:pt x="3332" y="315477"/>
                </a:lnTo>
                <a:lnTo>
                  <a:pt x="13040" y="267978"/>
                </a:lnTo>
                <a:lnTo>
                  <a:pt x="28688" y="222938"/>
                </a:lnTo>
                <a:lnTo>
                  <a:pt x="49840" y="180791"/>
                </a:lnTo>
                <a:lnTo>
                  <a:pt x="76062" y="141972"/>
                </a:lnTo>
                <a:lnTo>
                  <a:pt x="106918" y="106918"/>
                </a:lnTo>
                <a:lnTo>
                  <a:pt x="141972" y="76062"/>
                </a:lnTo>
                <a:lnTo>
                  <a:pt x="180791" y="49840"/>
                </a:lnTo>
                <a:lnTo>
                  <a:pt x="222938" y="28688"/>
                </a:lnTo>
                <a:lnTo>
                  <a:pt x="267978" y="13040"/>
                </a:lnTo>
                <a:lnTo>
                  <a:pt x="315477" y="3332"/>
                </a:lnTo>
                <a:lnTo>
                  <a:pt x="364998" y="0"/>
                </a:lnTo>
                <a:lnTo>
                  <a:pt x="5025390" y="0"/>
                </a:lnTo>
                <a:lnTo>
                  <a:pt x="5074910" y="3332"/>
                </a:lnTo>
                <a:lnTo>
                  <a:pt x="5122409" y="13040"/>
                </a:lnTo>
                <a:lnTo>
                  <a:pt x="5167449" y="28688"/>
                </a:lnTo>
                <a:lnTo>
                  <a:pt x="5209596" y="49840"/>
                </a:lnTo>
                <a:lnTo>
                  <a:pt x="5248415" y="76062"/>
                </a:lnTo>
                <a:lnTo>
                  <a:pt x="5283469" y="106918"/>
                </a:lnTo>
                <a:lnTo>
                  <a:pt x="5314325" y="141972"/>
                </a:lnTo>
                <a:lnTo>
                  <a:pt x="5340547" y="180791"/>
                </a:lnTo>
                <a:lnTo>
                  <a:pt x="5361699" y="222938"/>
                </a:lnTo>
                <a:lnTo>
                  <a:pt x="5377347" y="267978"/>
                </a:lnTo>
                <a:lnTo>
                  <a:pt x="5387055" y="315477"/>
                </a:lnTo>
                <a:lnTo>
                  <a:pt x="5390388" y="364998"/>
                </a:lnTo>
                <a:lnTo>
                  <a:pt x="5390388" y="1824990"/>
                </a:lnTo>
                <a:lnTo>
                  <a:pt x="5387055" y="1874510"/>
                </a:lnTo>
                <a:lnTo>
                  <a:pt x="5377347" y="1922009"/>
                </a:lnTo>
                <a:lnTo>
                  <a:pt x="5361699" y="1967049"/>
                </a:lnTo>
                <a:lnTo>
                  <a:pt x="5340547" y="2009196"/>
                </a:lnTo>
                <a:lnTo>
                  <a:pt x="5314325" y="2048015"/>
                </a:lnTo>
                <a:lnTo>
                  <a:pt x="5283469" y="2083069"/>
                </a:lnTo>
                <a:lnTo>
                  <a:pt x="5248415" y="2113925"/>
                </a:lnTo>
                <a:lnTo>
                  <a:pt x="5209596" y="2140147"/>
                </a:lnTo>
                <a:lnTo>
                  <a:pt x="5167449" y="2161299"/>
                </a:lnTo>
                <a:lnTo>
                  <a:pt x="5122409" y="2176947"/>
                </a:lnTo>
                <a:lnTo>
                  <a:pt x="5074910" y="2186655"/>
                </a:lnTo>
                <a:lnTo>
                  <a:pt x="5025390" y="2189988"/>
                </a:lnTo>
                <a:lnTo>
                  <a:pt x="364998" y="2189988"/>
                </a:lnTo>
                <a:lnTo>
                  <a:pt x="315477" y="2186655"/>
                </a:lnTo>
                <a:lnTo>
                  <a:pt x="267978" y="2176947"/>
                </a:lnTo>
                <a:lnTo>
                  <a:pt x="222938" y="2161299"/>
                </a:lnTo>
                <a:lnTo>
                  <a:pt x="180791" y="2140147"/>
                </a:lnTo>
                <a:lnTo>
                  <a:pt x="141972" y="2113925"/>
                </a:lnTo>
                <a:lnTo>
                  <a:pt x="106918" y="2083069"/>
                </a:lnTo>
                <a:lnTo>
                  <a:pt x="76062" y="2048015"/>
                </a:lnTo>
                <a:lnTo>
                  <a:pt x="49840" y="2009196"/>
                </a:lnTo>
                <a:lnTo>
                  <a:pt x="28688" y="1967049"/>
                </a:lnTo>
                <a:lnTo>
                  <a:pt x="13040" y="1922009"/>
                </a:lnTo>
                <a:lnTo>
                  <a:pt x="3332" y="1874510"/>
                </a:lnTo>
                <a:lnTo>
                  <a:pt x="0" y="1824990"/>
                </a:lnTo>
                <a:lnTo>
                  <a:pt x="0" y="364998"/>
                </a:lnTo>
                <a:close/>
              </a:path>
            </a:pathLst>
          </a:custGeom>
          <a:ln w="28575">
            <a:solidFill>
              <a:srgbClr val="000000"/>
            </a:solidFill>
          </a:ln>
        </p:spPr>
        <p:txBody>
          <a:bodyPr wrap="square" lIns="0" tIns="0" rIns="0" bIns="0" rtlCol="0"/>
          <a:lstStyle/>
          <a:p>
            <a:endParaRPr b="1"/>
          </a:p>
        </p:txBody>
      </p:sp>
      <p:pic>
        <p:nvPicPr>
          <p:cNvPr id="9" name="object 9"/>
          <p:cNvPicPr/>
          <p:nvPr/>
        </p:nvPicPr>
        <p:blipFill>
          <a:blip r:embed="rId5" cstate="print"/>
          <a:stretch>
            <a:fillRect/>
          </a:stretch>
        </p:blipFill>
        <p:spPr>
          <a:xfrm>
            <a:off x="6870701" y="4356473"/>
            <a:ext cx="2811018" cy="686415"/>
          </a:xfrm>
          <a:prstGeom prst="rect">
            <a:avLst/>
          </a:prstGeom>
        </p:spPr>
      </p:pic>
      <p:sp>
        <p:nvSpPr>
          <p:cNvPr id="10" name="object 10"/>
          <p:cNvSpPr txBox="1"/>
          <p:nvPr/>
        </p:nvSpPr>
        <p:spPr>
          <a:xfrm>
            <a:off x="5308854" y="5111234"/>
            <a:ext cx="6071361" cy="1305486"/>
          </a:xfrm>
          <a:prstGeom prst="rect">
            <a:avLst/>
          </a:prstGeom>
        </p:spPr>
        <p:txBody>
          <a:bodyPr vert="horz" wrap="square" lIns="0" tIns="12700" rIns="0" bIns="0" rtlCol="0">
            <a:spAutoFit/>
          </a:bodyPr>
          <a:lstStyle/>
          <a:p>
            <a:pPr marL="12700" marR="5080">
              <a:lnSpc>
                <a:spcPct val="100000"/>
              </a:lnSpc>
              <a:spcBef>
                <a:spcPts val="100"/>
              </a:spcBef>
            </a:pPr>
            <a:r>
              <a:rPr sz="2800" spc="55" dirty="0">
                <a:latin typeface="BIZ UDPゴシック" panose="020B0400000000000000" pitchFamily="50" charset="-128"/>
                <a:ea typeface="BIZ UDPゴシック" panose="020B0400000000000000" pitchFamily="50" charset="-128"/>
                <a:cs typeface="BIZ UDPゴシック"/>
              </a:rPr>
              <a:t>サビ児管として、このような機会と場面を</a:t>
            </a:r>
            <a:r>
              <a:rPr sz="2800" spc="-20" dirty="0">
                <a:latin typeface="BIZ UDPゴシック" panose="020B0400000000000000" pitchFamily="50" charset="-128"/>
                <a:ea typeface="BIZ UDPゴシック" panose="020B0400000000000000" pitchFamily="50" charset="-128"/>
                <a:cs typeface="BIZ UDPゴシック"/>
              </a:rPr>
              <a:t>どのように設定するのかが問われています。</a:t>
            </a:r>
            <a:endParaRPr sz="2800" dirty="0">
              <a:latin typeface="BIZ UDPゴシック" panose="020B0400000000000000" pitchFamily="50" charset="-128"/>
              <a:ea typeface="BIZ UDPゴシック" panose="020B0400000000000000" pitchFamily="50" charset="-128"/>
              <a:cs typeface="BIZ UDPゴシック"/>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23544" y="2549651"/>
            <a:ext cx="7560945" cy="1756410"/>
            <a:chOff x="923544" y="2549651"/>
            <a:chExt cx="7560945" cy="1756410"/>
          </a:xfrm>
        </p:grpSpPr>
        <p:sp>
          <p:nvSpPr>
            <p:cNvPr id="3" name="object 3"/>
            <p:cNvSpPr/>
            <p:nvPr/>
          </p:nvSpPr>
          <p:spPr>
            <a:xfrm>
              <a:off x="3095244" y="3089147"/>
              <a:ext cx="5382895" cy="680085"/>
            </a:xfrm>
            <a:custGeom>
              <a:avLst/>
              <a:gdLst/>
              <a:ahLst/>
              <a:cxnLst/>
              <a:rect l="l" t="t" r="r" b="b"/>
              <a:pathLst>
                <a:path w="5382895" h="680085">
                  <a:moveTo>
                    <a:pt x="4833365" y="0"/>
                  </a:moveTo>
                  <a:lnTo>
                    <a:pt x="4833365" y="284225"/>
                  </a:lnTo>
                  <a:lnTo>
                    <a:pt x="0" y="284225"/>
                  </a:lnTo>
                  <a:lnTo>
                    <a:pt x="0" y="395477"/>
                  </a:lnTo>
                  <a:lnTo>
                    <a:pt x="4833365" y="395477"/>
                  </a:lnTo>
                  <a:lnTo>
                    <a:pt x="4833365" y="679703"/>
                  </a:lnTo>
                  <a:lnTo>
                    <a:pt x="5382767" y="339851"/>
                  </a:lnTo>
                  <a:lnTo>
                    <a:pt x="4833365" y="0"/>
                  </a:lnTo>
                  <a:close/>
                </a:path>
              </a:pathLst>
            </a:custGeom>
            <a:solidFill>
              <a:srgbClr val="000000"/>
            </a:solidFill>
          </p:spPr>
          <p:txBody>
            <a:bodyPr wrap="square" lIns="0" tIns="0" rIns="0" bIns="0" rtlCol="0"/>
            <a:lstStyle/>
            <a:p>
              <a:endParaRPr/>
            </a:p>
          </p:txBody>
        </p:sp>
        <p:sp>
          <p:nvSpPr>
            <p:cNvPr id="4" name="object 4"/>
            <p:cNvSpPr/>
            <p:nvPr/>
          </p:nvSpPr>
          <p:spPr>
            <a:xfrm>
              <a:off x="3095244" y="3089147"/>
              <a:ext cx="5382895" cy="680085"/>
            </a:xfrm>
            <a:custGeom>
              <a:avLst/>
              <a:gdLst/>
              <a:ahLst/>
              <a:cxnLst/>
              <a:rect l="l" t="t" r="r" b="b"/>
              <a:pathLst>
                <a:path w="5382895" h="680085">
                  <a:moveTo>
                    <a:pt x="0" y="284225"/>
                  </a:moveTo>
                  <a:lnTo>
                    <a:pt x="4833365" y="284225"/>
                  </a:lnTo>
                  <a:lnTo>
                    <a:pt x="4833365" y="0"/>
                  </a:lnTo>
                  <a:lnTo>
                    <a:pt x="5382767" y="339851"/>
                  </a:lnTo>
                  <a:lnTo>
                    <a:pt x="4833365" y="679703"/>
                  </a:lnTo>
                  <a:lnTo>
                    <a:pt x="4833365" y="395477"/>
                  </a:lnTo>
                  <a:lnTo>
                    <a:pt x="0" y="395477"/>
                  </a:lnTo>
                  <a:lnTo>
                    <a:pt x="0" y="284225"/>
                  </a:lnTo>
                  <a:close/>
                </a:path>
              </a:pathLst>
            </a:custGeom>
            <a:ln w="12700">
              <a:solidFill>
                <a:srgbClr val="2E528F"/>
              </a:solidFill>
            </a:ln>
          </p:spPr>
          <p:txBody>
            <a:bodyPr wrap="square" lIns="0" tIns="0" rIns="0" bIns="0" rtlCol="0"/>
            <a:lstStyle/>
            <a:p>
              <a:endParaRPr/>
            </a:p>
          </p:txBody>
        </p:sp>
        <p:pic>
          <p:nvPicPr>
            <p:cNvPr id="5" name="object 5"/>
            <p:cNvPicPr/>
            <p:nvPr/>
          </p:nvPicPr>
          <p:blipFill>
            <a:blip r:embed="rId2" cstate="print"/>
            <a:stretch>
              <a:fillRect/>
            </a:stretch>
          </p:blipFill>
          <p:spPr>
            <a:xfrm>
              <a:off x="923544" y="2549651"/>
              <a:ext cx="2201418" cy="1756410"/>
            </a:xfrm>
            <a:prstGeom prst="rect">
              <a:avLst/>
            </a:prstGeom>
          </p:spPr>
        </p:pic>
      </p:grpSp>
      <p:sp>
        <p:nvSpPr>
          <p:cNvPr id="6" name="object 6"/>
          <p:cNvSpPr txBox="1"/>
          <p:nvPr/>
        </p:nvSpPr>
        <p:spPr>
          <a:xfrm>
            <a:off x="1402461" y="2952369"/>
            <a:ext cx="1246505" cy="1001394"/>
          </a:xfrm>
          <a:prstGeom prst="rect">
            <a:avLst/>
          </a:prstGeom>
        </p:spPr>
        <p:txBody>
          <a:bodyPr vert="horz" wrap="square" lIns="0" tIns="13335" rIns="0" bIns="0" rtlCol="0">
            <a:spAutoFit/>
          </a:bodyPr>
          <a:lstStyle/>
          <a:p>
            <a:pPr marL="216535" marR="5080" indent="-204470">
              <a:lnSpc>
                <a:spcPct val="100000"/>
              </a:lnSpc>
              <a:spcBef>
                <a:spcPts val="105"/>
              </a:spcBef>
            </a:pPr>
            <a:r>
              <a:rPr sz="3200" b="1" spc="-20" dirty="0">
                <a:latin typeface="BIZ UDPゴシック"/>
                <a:cs typeface="BIZ UDPゴシック"/>
              </a:rPr>
              <a:t>内省的</a:t>
            </a:r>
            <a:r>
              <a:rPr sz="3200" b="1" spc="-25" dirty="0">
                <a:latin typeface="BIZ UDPゴシック"/>
                <a:cs typeface="BIZ UDPゴシック"/>
              </a:rPr>
              <a:t>観察</a:t>
            </a:r>
            <a:endParaRPr sz="3200">
              <a:latin typeface="BIZ UDPゴシック"/>
              <a:cs typeface="BIZ UDPゴシック"/>
            </a:endParaRPr>
          </a:p>
        </p:txBody>
      </p:sp>
      <p:pic>
        <p:nvPicPr>
          <p:cNvPr id="7" name="object 7"/>
          <p:cNvPicPr/>
          <p:nvPr/>
        </p:nvPicPr>
        <p:blipFill>
          <a:blip r:embed="rId3" cstate="print"/>
          <a:stretch>
            <a:fillRect/>
          </a:stretch>
        </p:blipFill>
        <p:spPr>
          <a:xfrm>
            <a:off x="8444483" y="2549651"/>
            <a:ext cx="2202942" cy="1756410"/>
          </a:xfrm>
          <a:prstGeom prst="rect">
            <a:avLst/>
          </a:prstGeom>
        </p:spPr>
      </p:pic>
      <p:sp>
        <p:nvSpPr>
          <p:cNvPr id="8" name="object 8"/>
          <p:cNvSpPr txBox="1"/>
          <p:nvPr/>
        </p:nvSpPr>
        <p:spPr>
          <a:xfrm>
            <a:off x="8924925" y="2952369"/>
            <a:ext cx="1246505" cy="1001394"/>
          </a:xfrm>
          <a:prstGeom prst="rect">
            <a:avLst/>
          </a:prstGeom>
        </p:spPr>
        <p:txBody>
          <a:bodyPr vert="horz" wrap="square" lIns="0" tIns="13335" rIns="0" bIns="0" rtlCol="0">
            <a:spAutoFit/>
          </a:bodyPr>
          <a:lstStyle/>
          <a:p>
            <a:pPr marL="12700" marR="5080">
              <a:lnSpc>
                <a:spcPct val="100000"/>
              </a:lnSpc>
              <a:spcBef>
                <a:spcPts val="105"/>
              </a:spcBef>
            </a:pPr>
            <a:r>
              <a:rPr sz="3200" b="1" spc="-20" dirty="0">
                <a:latin typeface="BIZ UDPゴシック"/>
                <a:cs typeface="BIZ UDPゴシック"/>
              </a:rPr>
              <a:t>抽象的概念化</a:t>
            </a:r>
            <a:endParaRPr sz="3200">
              <a:latin typeface="BIZ UDPゴシック"/>
              <a:cs typeface="BIZ UDPゴシック"/>
            </a:endParaRPr>
          </a:p>
        </p:txBody>
      </p:sp>
      <p:pic>
        <p:nvPicPr>
          <p:cNvPr id="9" name="object 9"/>
          <p:cNvPicPr/>
          <p:nvPr/>
        </p:nvPicPr>
        <p:blipFill>
          <a:blip r:embed="rId4" cstate="print"/>
          <a:stretch>
            <a:fillRect/>
          </a:stretch>
        </p:blipFill>
        <p:spPr>
          <a:xfrm>
            <a:off x="3897630" y="1947735"/>
            <a:ext cx="2198370" cy="3010662"/>
          </a:xfrm>
          <a:prstGeom prst="rect">
            <a:avLst/>
          </a:prstGeom>
        </p:spPr>
      </p:pic>
      <p:sp>
        <p:nvSpPr>
          <p:cNvPr id="10" name="object 10"/>
          <p:cNvSpPr txBox="1">
            <a:spLocks noGrp="1"/>
          </p:cNvSpPr>
          <p:nvPr>
            <p:ph type="title"/>
          </p:nvPr>
        </p:nvSpPr>
        <p:spPr>
          <a:xfrm>
            <a:off x="4485576" y="528667"/>
            <a:ext cx="2770505" cy="574675"/>
          </a:xfrm>
          <a:prstGeom prst="rect">
            <a:avLst/>
          </a:prstGeom>
        </p:spPr>
        <p:txBody>
          <a:bodyPr vert="horz" wrap="square" lIns="0" tIns="12700" rIns="0" bIns="0" rtlCol="0">
            <a:spAutoFit/>
          </a:bodyPr>
          <a:lstStyle/>
          <a:p>
            <a:pPr marL="12700">
              <a:lnSpc>
                <a:spcPct val="100000"/>
              </a:lnSpc>
              <a:spcBef>
                <a:spcPts val="100"/>
              </a:spcBef>
            </a:pPr>
            <a:r>
              <a:rPr sz="3600" spc="-10" dirty="0">
                <a:latin typeface="BIZ UDPゴシック" panose="020B0400000000000000" pitchFamily="50" charset="-128"/>
                <a:ea typeface="BIZ UDPゴシック" panose="020B0400000000000000" pitchFamily="50" charset="-128"/>
              </a:rPr>
              <a:t>抽象的概念化</a:t>
            </a:r>
            <a:endParaRPr sz="3600" dirty="0">
              <a:latin typeface="BIZ UDPゴシック" panose="020B0400000000000000" pitchFamily="50" charset="-128"/>
              <a:ea typeface="BIZ UDPゴシック" panose="020B0400000000000000" pitchFamily="50" charset="-128"/>
            </a:endParaRPr>
          </a:p>
        </p:txBody>
      </p:sp>
      <p:sp>
        <p:nvSpPr>
          <p:cNvPr id="11" name="object 11"/>
          <p:cNvSpPr txBox="1"/>
          <p:nvPr/>
        </p:nvSpPr>
        <p:spPr>
          <a:xfrm>
            <a:off x="1647189" y="5060441"/>
            <a:ext cx="8899525" cy="1123315"/>
          </a:xfrm>
          <a:prstGeom prst="rect">
            <a:avLst/>
          </a:prstGeom>
        </p:spPr>
        <p:txBody>
          <a:bodyPr vert="horz" wrap="square" lIns="0" tIns="12700" rIns="0" bIns="0" rtlCol="0">
            <a:spAutoFit/>
          </a:bodyPr>
          <a:lstStyle/>
          <a:p>
            <a:pPr marL="12700" marR="5080" algn="just">
              <a:lnSpc>
                <a:spcPct val="100000"/>
              </a:lnSpc>
              <a:spcBef>
                <a:spcPts val="100"/>
              </a:spcBef>
            </a:pPr>
            <a:r>
              <a:rPr sz="2400" dirty="0">
                <a:latin typeface="BIZ UDPゴシック"/>
                <a:cs typeface="BIZ UDPゴシック"/>
              </a:rPr>
              <a:t>内省的観察を言語化する過程ですが、実践を言葉にする（</a:t>
            </a:r>
            <a:r>
              <a:rPr sz="2400" spc="-15" dirty="0">
                <a:latin typeface="BIZ UDPゴシック"/>
                <a:cs typeface="BIZ UDPゴシック"/>
              </a:rPr>
              <a:t>仮説の生</a:t>
            </a:r>
            <a:r>
              <a:rPr sz="2400" dirty="0">
                <a:latin typeface="BIZ UDPゴシック"/>
                <a:cs typeface="BIZ UDPゴシック"/>
              </a:rPr>
              <a:t>成）</a:t>
            </a:r>
            <a:r>
              <a:rPr sz="2400" spc="-5" dirty="0">
                <a:latin typeface="BIZ UDPゴシック"/>
                <a:cs typeface="BIZ UDPゴシック"/>
              </a:rPr>
              <a:t>には、障害者支援に関する幅広い知識がないと言語化が難しい</a:t>
            </a:r>
            <a:r>
              <a:rPr sz="2400" spc="-20" dirty="0">
                <a:latin typeface="BIZ UDPゴシック"/>
                <a:cs typeface="BIZ UDPゴシック"/>
              </a:rPr>
              <a:t>と思われます。この部分にもサビ児管の関与が必要です。</a:t>
            </a:r>
            <a:endParaRPr sz="2400" dirty="0">
              <a:latin typeface="BIZ UDPゴシック"/>
              <a:cs typeface="BIZ UDPゴシック"/>
            </a:endParaRPr>
          </a:p>
        </p:txBody>
      </p:sp>
      <p:pic>
        <p:nvPicPr>
          <p:cNvPr id="12" name="図 11" descr="男性の顔の絵&#10;&#10;低い精度で自動的に生成された説明">
            <a:extLst>
              <a:ext uri="{FF2B5EF4-FFF2-40B4-BE49-F238E27FC236}">
                <a16:creationId xmlns:a16="http://schemas.microsoft.com/office/drawing/2014/main" id="{E957F8A7-58AD-CFC2-80A2-1EF5EF73D1D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096000" y="2561836"/>
            <a:ext cx="1501442" cy="157313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05255" y="2549651"/>
            <a:ext cx="2202942" cy="1756410"/>
          </a:xfrm>
          <a:prstGeom prst="rect">
            <a:avLst/>
          </a:prstGeom>
        </p:spPr>
      </p:pic>
      <p:sp>
        <p:nvSpPr>
          <p:cNvPr id="3" name="object 3"/>
          <p:cNvSpPr txBox="1"/>
          <p:nvPr/>
        </p:nvSpPr>
        <p:spPr>
          <a:xfrm>
            <a:off x="1384172" y="2952369"/>
            <a:ext cx="1246505" cy="875240"/>
          </a:xfrm>
          <a:prstGeom prst="rect">
            <a:avLst/>
          </a:prstGeom>
        </p:spPr>
        <p:txBody>
          <a:bodyPr vert="horz" wrap="square" lIns="0" tIns="13335" rIns="0" bIns="0" rtlCol="0">
            <a:spAutoFit/>
          </a:bodyPr>
          <a:lstStyle/>
          <a:p>
            <a:pPr marL="12700" marR="5080">
              <a:lnSpc>
                <a:spcPct val="100000"/>
              </a:lnSpc>
              <a:spcBef>
                <a:spcPts val="105"/>
              </a:spcBef>
            </a:pPr>
            <a:r>
              <a:rPr sz="2800" b="1" spc="-20" dirty="0">
                <a:latin typeface="BIZ UDPゴシック"/>
                <a:cs typeface="BIZ UDPゴシック"/>
              </a:rPr>
              <a:t>抽象的概念化</a:t>
            </a:r>
            <a:endParaRPr sz="2800" dirty="0">
              <a:latin typeface="BIZ UDPゴシック"/>
              <a:cs typeface="BIZ UDPゴシック"/>
            </a:endParaRPr>
          </a:p>
        </p:txBody>
      </p:sp>
      <p:pic>
        <p:nvPicPr>
          <p:cNvPr id="5" name="object 5"/>
          <p:cNvPicPr/>
          <p:nvPr/>
        </p:nvPicPr>
        <p:blipFill>
          <a:blip r:embed="rId3" cstate="print"/>
          <a:stretch>
            <a:fillRect/>
          </a:stretch>
        </p:blipFill>
        <p:spPr>
          <a:xfrm>
            <a:off x="8444483" y="2549651"/>
            <a:ext cx="2202942" cy="1756410"/>
          </a:xfrm>
          <a:prstGeom prst="rect">
            <a:avLst/>
          </a:prstGeom>
        </p:spPr>
      </p:pic>
      <p:sp>
        <p:nvSpPr>
          <p:cNvPr id="6" name="object 6"/>
          <p:cNvSpPr txBox="1"/>
          <p:nvPr/>
        </p:nvSpPr>
        <p:spPr>
          <a:xfrm>
            <a:off x="8924925" y="2952369"/>
            <a:ext cx="1246505" cy="875240"/>
          </a:xfrm>
          <a:prstGeom prst="rect">
            <a:avLst/>
          </a:prstGeom>
        </p:spPr>
        <p:txBody>
          <a:bodyPr vert="horz" wrap="square" lIns="0" tIns="13335" rIns="0" bIns="0" rtlCol="0">
            <a:spAutoFit/>
          </a:bodyPr>
          <a:lstStyle/>
          <a:p>
            <a:pPr marL="216535" marR="5080" indent="-204470">
              <a:lnSpc>
                <a:spcPct val="100000"/>
              </a:lnSpc>
              <a:spcBef>
                <a:spcPts val="105"/>
              </a:spcBef>
            </a:pPr>
            <a:r>
              <a:rPr sz="2800" b="1" spc="-20" dirty="0">
                <a:latin typeface="BIZ UDPゴシック"/>
                <a:cs typeface="BIZ UDPゴシック"/>
              </a:rPr>
              <a:t>能動的</a:t>
            </a:r>
            <a:r>
              <a:rPr sz="2800" b="1" spc="-25" dirty="0">
                <a:latin typeface="BIZ UDPゴシック"/>
                <a:cs typeface="BIZ UDPゴシック"/>
              </a:rPr>
              <a:t>実験</a:t>
            </a:r>
            <a:endParaRPr sz="2800" dirty="0">
              <a:latin typeface="BIZ UDPゴシック"/>
              <a:cs typeface="BIZ UDPゴシック"/>
            </a:endParaRPr>
          </a:p>
        </p:txBody>
      </p:sp>
      <p:grpSp>
        <p:nvGrpSpPr>
          <p:cNvPr id="7" name="object 7"/>
          <p:cNvGrpSpPr/>
          <p:nvPr/>
        </p:nvGrpSpPr>
        <p:grpSpPr>
          <a:xfrm>
            <a:off x="3055238" y="1884658"/>
            <a:ext cx="5382895" cy="3010662"/>
            <a:chOff x="3095244" y="1902438"/>
            <a:chExt cx="5382895" cy="3010662"/>
          </a:xfrm>
        </p:grpSpPr>
        <p:sp>
          <p:nvSpPr>
            <p:cNvPr id="8" name="object 8"/>
            <p:cNvSpPr/>
            <p:nvPr/>
          </p:nvSpPr>
          <p:spPr>
            <a:xfrm>
              <a:off x="3095244" y="3089147"/>
              <a:ext cx="5382895" cy="680085"/>
            </a:xfrm>
            <a:custGeom>
              <a:avLst/>
              <a:gdLst/>
              <a:ahLst/>
              <a:cxnLst/>
              <a:rect l="l" t="t" r="r" b="b"/>
              <a:pathLst>
                <a:path w="5382895" h="680085">
                  <a:moveTo>
                    <a:pt x="4833365" y="0"/>
                  </a:moveTo>
                  <a:lnTo>
                    <a:pt x="4833365" y="284225"/>
                  </a:lnTo>
                  <a:lnTo>
                    <a:pt x="0" y="284225"/>
                  </a:lnTo>
                  <a:lnTo>
                    <a:pt x="0" y="395477"/>
                  </a:lnTo>
                  <a:lnTo>
                    <a:pt x="4833365" y="395477"/>
                  </a:lnTo>
                  <a:lnTo>
                    <a:pt x="4833365" y="679703"/>
                  </a:lnTo>
                  <a:lnTo>
                    <a:pt x="5382767" y="339851"/>
                  </a:lnTo>
                  <a:lnTo>
                    <a:pt x="4833365" y="0"/>
                  </a:lnTo>
                  <a:close/>
                </a:path>
              </a:pathLst>
            </a:custGeom>
            <a:solidFill>
              <a:srgbClr val="000000"/>
            </a:solidFill>
          </p:spPr>
          <p:txBody>
            <a:bodyPr wrap="square" lIns="0" tIns="0" rIns="0" bIns="0" rtlCol="0"/>
            <a:lstStyle/>
            <a:p>
              <a:endParaRPr/>
            </a:p>
          </p:txBody>
        </p:sp>
        <p:sp>
          <p:nvSpPr>
            <p:cNvPr id="9" name="object 9"/>
            <p:cNvSpPr/>
            <p:nvPr/>
          </p:nvSpPr>
          <p:spPr>
            <a:xfrm>
              <a:off x="3095244" y="3089147"/>
              <a:ext cx="5382895" cy="680085"/>
            </a:xfrm>
            <a:custGeom>
              <a:avLst/>
              <a:gdLst/>
              <a:ahLst/>
              <a:cxnLst/>
              <a:rect l="l" t="t" r="r" b="b"/>
              <a:pathLst>
                <a:path w="5382895" h="680085">
                  <a:moveTo>
                    <a:pt x="0" y="284225"/>
                  </a:moveTo>
                  <a:lnTo>
                    <a:pt x="4833365" y="284225"/>
                  </a:lnTo>
                  <a:lnTo>
                    <a:pt x="4833365" y="0"/>
                  </a:lnTo>
                  <a:lnTo>
                    <a:pt x="5382767" y="339851"/>
                  </a:lnTo>
                  <a:lnTo>
                    <a:pt x="4833365" y="679703"/>
                  </a:lnTo>
                  <a:lnTo>
                    <a:pt x="4833365" y="395477"/>
                  </a:lnTo>
                  <a:lnTo>
                    <a:pt x="0" y="395477"/>
                  </a:lnTo>
                  <a:lnTo>
                    <a:pt x="0" y="284225"/>
                  </a:lnTo>
                  <a:close/>
                </a:path>
              </a:pathLst>
            </a:custGeom>
            <a:ln w="12700">
              <a:solidFill>
                <a:srgbClr val="2E528F"/>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3769612" y="1902438"/>
              <a:ext cx="2198369" cy="3010662"/>
            </a:xfrm>
            <a:prstGeom prst="rect">
              <a:avLst/>
            </a:prstGeom>
          </p:spPr>
        </p:pic>
      </p:grpSp>
      <p:sp>
        <p:nvSpPr>
          <p:cNvPr id="11" name="object 11"/>
          <p:cNvSpPr txBox="1"/>
          <p:nvPr/>
        </p:nvSpPr>
        <p:spPr>
          <a:xfrm>
            <a:off x="1411287" y="4950713"/>
            <a:ext cx="9369425" cy="1120178"/>
          </a:xfrm>
          <a:prstGeom prst="rect">
            <a:avLst/>
          </a:prstGeom>
        </p:spPr>
        <p:txBody>
          <a:bodyPr vert="horz" wrap="square" lIns="0" tIns="12065" rIns="0" bIns="0" rtlCol="0">
            <a:spAutoFit/>
          </a:bodyPr>
          <a:lstStyle/>
          <a:p>
            <a:pPr marL="12700" marR="5080" algn="just">
              <a:lnSpc>
                <a:spcPct val="100000"/>
              </a:lnSpc>
              <a:spcBef>
                <a:spcPts val="95"/>
              </a:spcBef>
            </a:pPr>
            <a:r>
              <a:rPr sz="2400" spc="-40" dirty="0">
                <a:latin typeface="BIZ UDPゴシック" panose="020B0400000000000000" pitchFamily="50" charset="-128"/>
                <a:ea typeface="BIZ UDPゴシック" panose="020B0400000000000000" pitchFamily="50" charset="-128"/>
                <a:cs typeface="BIZ UDPゴシック"/>
              </a:rPr>
              <a:t>サビ児管は抽象的概念化</a:t>
            </a:r>
            <a:r>
              <a:rPr sz="2400" spc="-10" dirty="0">
                <a:latin typeface="BIZ UDPゴシック" panose="020B0400000000000000" pitchFamily="50" charset="-128"/>
                <a:ea typeface="BIZ UDPゴシック" panose="020B0400000000000000" pitchFamily="50" charset="-128"/>
                <a:cs typeface="BIZ UDPゴシック"/>
              </a:rPr>
              <a:t>（</a:t>
            </a:r>
            <a:r>
              <a:rPr sz="2400" spc="-35" dirty="0">
                <a:latin typeface="BIZ UDPゴシック" panose="020B0400000000000000" pitchFamily="50" charset="-128"/>
                <a:ea typeface="BIZ UDPゴシック" panose="020B0400000000000000" pitchFamily="50" charset="-128"/>
                <a:cs typeface="BIZ UDPゴシック"/>
              </a:rPr>
              <a:t>仮説の生成</a:t>
            </a:r>
            <a:r>
              <a:rPr sz="2400" spc="-10" dirty="0">
                <a:latin typeface="BIZ UDPゴシック" panose="020B0400000000000000" pitchFamily="50" charset="-128"/>
                <a:ea typeface="BIZ UDPゴシック" panose="020B0400000000000000" pitchFamily="50" charset="-128"/>
                <a:cs typeface="BIZ UDPゴシック"/>
              </a:rPr>
              <a:t>）</a:t>
            </a:r>
            <a:r>
              <a:rPr sz="2400" spc="-45" dirty="0">
                <a:latin typeface="BIZ UDPゴシック" panose="020B0400000000000000" pitchFamily="50" charset="-128"/>
                <a:ea typeface="BIZ UDPゴシック" panose="020B0400000000000000" pitchFamily="50" charset="-128"/>
                <a:cs typeface="BIZ UDPゴシック"/>
              </a:rPr>
              <a:t>に関与し、この仮説を個人のものとしないで、支援職員全体に周知し、チームとして仮説を実施する機会を設けることが必要</a:t>
            </a:r>
            <a:r>
              <a:rPr lang="ja-JP" altLang="en-US" sz="2400" spc="-45" dirty="0">
                <a:latin typeface="BIZ UDPゴシック" panose="020B0400000000000000" pitchFamily="50" charset="-128"/>
                <a:ea typeface="BIZ UDPゴシック" panose="020B0400000000000000" pitchFamily="50" charset="-128"/>
                <a:cs typeface="BIZ UDPゴシック"/>
              </a:rPr>
              <a:t>となります。</a:t>
            </a:r>
            <a:endParaRPr sz="2400" dirty="0">
              <a:latin typeface="BIZ UDPゴシック" panose="020B0400000000000000" pitchFamily="50" charset="-128"/>
              <a:ea typeface="BIZ UDPゴシック" panose="020B0400000000000000" pitchFamily="50" charset="-128"/>
              <a:cs typeface="BIZ UDPゴシック"/>
            </a:endParaRPr>
          </a:p>
        </p:txBody>
      </p:sp>
      <p:sp>
        <p:nvSpPr>
          <p:cNvPr id="12" name="テキスト ボックス 11">
            <a:extLst>
              <a:ext uri="{FF2B5EF4-FFF2-40B4-BE49-F238E27FC236}">
                <a16:creationId xmlns:a16="http://schemas.microsoft.com/office/drawing/2014/main" id="{7B3053A0-9242-81B3-EF0F-5BDC1B2A9372}"/>
              </a:ext>
            </a:extLst>
          </p:cNvPr>
          <p:cNvSpPr txBox="1"/>
          <p:nvPr/>
        </p:nvSpPr>
        <p:spPr>
          <a:xfrm>
            <a:off x="2971800" y="841389"/>
            <a:ext cx="5181600" cy="584775"/>
          </a:xfrm>
          <a:prstGeom prst="rect">
            <a:avLst/>
          </a:prstGeom>
          <a:noFill/>
        </p:spPr>
        <p:txBody>
          <a:bodyPr wrap="square" rtlCol="0">
            <a:spAutoFit/>
          </a:bodyPr>
          <a:lstStyle/>
          <a:p>
            <a:pPr algn="ctr"/>
            <a:r>
              <a:rPr lang="ja-JP" altLang="en-US" sz="3200" spc="-45" dirty="0">
                <a:latin typeface="BIZ UDPゴシック" panose="020B0400000000000000" pitchFamily="50" charset="-128"/>
                <a:ea typeface="BIZ UDPゴシック" panose="020B0400000000000000" pitchFamily="50" charset="-128"/>
              </a:rPr>
              <a:t>能動的実験</a:t>
            </a:r>
            <a:r>
              <a:rPr lang="ja-JP" altLang="en-US" sz="3200" spc="-20" dirty="0">
                <a:latin typeface="BIZ UDPゴシック" panose="020B0400000000000000" pitchFamily="50" charset="-128"/>
                <a:ea typeface="BIZ UDPゴシック" panose="020B0400000000000000" pitchFamily="50" charset="-128"/>
              </a:rPr>
              <a:t>（</a:t>
            </a:r>
            <a:r>
              <a:rPr lang="ja-JP" altLang="en-US" sz="3200" spc="-40" dirty="0">
                <a:latin typeface="BIZ UDPゴシック" panose="020B0400000000000000" pitchFamily="50" charset="-128"/>
                <a:ea typeface="BIZ UDPゴシック" panose="020B0400000000000000" pitchFamily="50" charset="-128"/>
              </a:rPr>
              <a:t>仮説の実施</a:t>
            </a:r>
            <a:r>
              <a:rPr lang="ja-JP" altLang="en-US" sz="3200" spc="-50" dirty="0">
                <a:latin typeface="BIZ UDPゴシック" panose="020B0400000000000000" pitchFamily="50" charset="-128"/>
                <a:ea typeface="BIZ UDPゴシック" panose="020B0400000000000000" pitchFamily="50" charset="-128"/>
              </a:rPr>
              <a:t>）</a:t>
            </a:r>
            <a:endParaRPr kumimoji="1" lang="ja-JP" altLang="en-US" sz="3200" dirty="0">
              <a:latin typeface="BIZ UDPゴシック" panose="020B0400000000000000" pitchFamily="50" charset="-128"/>
              <a:ea typeface="BIZ UDPゴシック" panose="020B0400000000000000" pitchFamily="50" charset="-128"/>
            </a:endParaRPr>
          </a:p>
        </p:txBody>
      </p:sp>
      <p:pic>
        <p:nvPicPr>
          <p:cNvPr id="4" name="図 3" descr="男性の顔の絵&#10;&#10;低い精度で自動的に生成された説明">
            <a:extLst>
              <a:ext uri="{FF2B5EF4-FFF2-40B4-BE49-F238E27FC236}">
                <a16:creationId xmlns:a16="http://schemas.microsoft.com/office/drawing/2014/main" id="{65B8D682-5765-9C56-8639-34CE210CF10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095999" y="2715793"/>
            <a:ext cx="1501442" cy="157313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600" y="3454706"/>
            <a:ext cx="7356602" cy="1121461"/>
          </a:xfrm>
          <a:prstGeom prst="rect">
            <a:avLst/>
          </a:prstGeom>
        </p:spPr>
        <p:txBody>
          <a:bodyPr vert="horz" wrap="square" lIns="0" tIns="13335" rIns="0" bIns="0" rtlCol="0">
            <a:spAutoFit/>
          </a:bodyPr>
          <a:lstStyle/>
          <a:p>
            <a:pPr marL="12700" marR="5080" algn="ctr">
              <a:lnSpc>
                <a:spcPct val="100000"/>
              </a:lnSpc>
              <a:spcBef>
                <a:spcPts val="105"/>
              </a:spcBef>
            </a:pPr>
            <a:r>
              <a:rPr sz="3600" spc="-25" dirty="0"/>
              <a:t>サービス管理責任者・児童発達管理責任者の</a:t>
            </a:r>
            <a:r>
              <a:rPr sz="3600" spc="-20" dirty="0"/>
              <a:t>力量が人材育成に直結する</a:t>
            </a:r>
            <a:endParaRPr sz="3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楕円 17">
            <a:extLst>
              <a:ext uri="{FF2B5EF4-FFF2-40B4-BE49-F238E27FC236}">
                <a16:creationId xmlns:a16="http://schemas.microsoft.com/office/drawing/2014/main" id="{BE4A38D0-AED3-6E01-FD53-6CF966AE3CD8}"/>
              </a:ext>
            </a:extLst>
          </p:cNvPr>
          <p:cNvSpPr/>
          <p:nvPr/>
        </p:nvSpPr>
        <p:spPr>
          <a:xfrm>
            <a:off x="8894404" y="2377733"/>
            <a:ext cx="2676904" cy="3685794"/>
          </a:xfrm>
          <a:prstGeom prst="ellipse">
            <a:avLst/>
          </a:prstGeom>
          <a:solidFill>
            <a:schemeClr val="bg1">
              <a:lumMod val="85000"/>
            </a:schemeClr>
          </a:solidFill>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object 2"/>
          <p:cNvGrpSpPr/>
          <p:nvPr/>
        </p:nvGrpSpPr>
        <p:grpSpPr>
          <a:xfrm>
            <a:off x="3400279" y="3102584"/>
            <a:ext cx="5222320" cy="1517905"/>
            <a:chOff x="3557971" y="3230198"/>
            <a:chExt cx="5164674" cy="1517905"/>
          </a:xfrm>
        </p:grpSpPr>
        <p:sp>
          <p:nvSpPr>
            <p:cNvPr id="3" name="object 3"/>
            <p:cNvSpPr/>
            <p:nvPr/>
          </p:nvSpPr>
          <p:spPr>
            <a:xfrm>
              <a:off x="3557971" y="3630059"/>
              <a:ext cx="5164674" cy="718185"/>
            </a:xfrm>
            <a:custGeom>
              <a:avLst/>
              <a:gdLst/>
              <a:ahLst/>
              <a:cxnLst/>
              <a:rect l="l" t="t" r="r" b="b"/>
              <a:pathLst>
                <a:path w="5573395" h="718185">
                  <a:moveTo>
                    <a:pt x="5342762" y="0"/>
                  </a:moveTo>
                  <a:lnTo>
                    <a:pt x="5342762" y="227584"/>
                  </a:lnTo>
                  <a:lnTo>
                    <a:pt x="230505" y="227584"/>
                  </a:lnTo>
                  <a:lnTo>
                    <a:pt x="230505" y="0"/>
                  </a:lnTo>
                  <a:lnTo>
                    <a:pt x="0" y="358901"/>
                  </a:lnTo>
                  <a:lnTo>
                    <a:pt x="230505" y="717804"/>
                  </a:lnTo>
                  <a:lnTo>
                    <a:pt x="230505" y="490219"/>
                  </a:lnTo>
                  <a:lnTo>
                    <a:pt x="5342762" y="490219"/>
                  </a:lnTo>
                  <a:lnTo>
                    <a:pt x="5342762" y="717804"/>
                  </a:lnTo>
                  <a:lnTo>
                    <a:pt x="5573267" y="358901"/>
                  </a:lnTo>
                  <a:lnTo>
                    <a:pt x="5342762" y="0"/>
                  </a:lnTo>
                  <a:close/>
                </a:path>
              </a:pathLst>
            </a:custGeom>
            <a:solidFill>
              <a:srgbClr val="2E5496"/>
            </a:solidFill>
          </p:spPr>
          <p:txBody>
            <a:bodyPr wrap="square" lIns="0" tIns="0" rIns="0" bIns="0" rtlCol="0"/>
            <a:lstStyle/>
            <a:p>
              <a:endParaRPr/>
            </a:p>
          </p:txBody>
        </p:sp>
        <p:pic>
          <p:nvPicPr>
            <p:cNvPr id="5" name="object 5"/>
            <p:cNvPicPr/>
            <p:nvPr/>
          </p:nvPicPr>
          <p:blipFill>
            <a:blip r:embed="rId2" cstate="print"/>
            <a:stretch>
              <a:fillRect/>
            </a:stretch>
          </p:blipFill>
          <p:spPr>
            <a:xfrm>
              <a:off x="4957556" y="3230198"/>
              <a:ext cx="2056637" cy="1517905"/>
            </a:xfrm>
            <a:prstGeom prst="rect">
              <a:avLst/>
            </a:prstGeom>
          </p:spPr>
        </p:pic>
      </p:grpSp>
      <p:sp>
        <p:nvSpPr>
          <p:cNvPr id="6" name="object 6"/>
          <p:cNvSpPr txBox="1">
            <a:spLocks noGrp="1"/>
          </p:cNvSpPr>
          <p:nvPr>
            <p:ph type="title"/>
          </p:nvPr>
        </p:nvSpPr>
        <p:spPr>
          <a:xfrm>
            <a:off x="3060718" y="887469"/>
            <a:ext cx="6044139" cy="1050929"/>
          </a:xfrm>
          <a:prstGeom prst="rect">
            <a:avLst/>
          </a:prstGeom>
        </p:spPr>
        <p:txBody>
          <a:bodyPr vert="horz" wrap="square" lIns="0" tIns="12065" rIns="0" bIns="0" rtlCol="0">
            <a:spAutoFit/>
          </a:bodyPr>
          <a:lstStyle/>
          <a:p>
            <a:pPr algn="ctr">
              <a:lnSpc>
                <a:spcPts val="4765"/>
              </a:lnSpc>
              <a:spcBef>
                <a:spcPts val="95"/>
              </a:spcBef>
            </a:pPr>
            <a:r>
              <a:rPr sz="4000" spc="-50" dirty="0">
                <a:latin typeface="BIZ UDPゴシック" panose="020B0400000000000000" pitchFamily="50" charset="-128"/>
                <a:ea typeface="BIZ UDPゴシック" panose="020B0400000000000000" pitchFamily="50" charset="-128"/>
              </a:rPr>
              <a:t>業務の中で実施している</a:t>
            </a:r>
          </a:p>
          <a:p>
            <a:pPr algn="ctr">
              <a:lnSpc>
                <a:spcPts val="3325"/>
              </a:lnSpc>
              <a:tabLst>
                <a:tab pos="792480" algn="l"/>
                <a:tab pos="1690370" algn="l"/>
                <a:tab pos="2613660" algn="l"/>
              </a:tabLst>
            </a:pPr>
            <a:r>
              <a:rPr sz="2800" spc="-25" dirty="0">
                <a:solidFill>
                  <a:srgbClr val="FF0000"/>
                </a:solidFill>
                <a:latin typeface="BIZ UDPゴシック" panose="020B0400000000000000" pitchFamily="50" charset="-128"/>
                <a:ea typeface="BIZ UDPゴシック" panose="020B0400000000000000" pitchFamily="50" charset="-128"/>
              </a:rPr>
              <a:t>On</a:t>
            </a:r>
            <a:r>
              <a:rPr sz="2800" dirty="0">
                <a:solidFill>
                  <a:srgbClr val="FF0000"/>
                </a:solidFill>
                <a:latin typeface="BIZ UDPゴシック" panose="020B0400000000000000" pitchFamily="50" charset="-128"/>
                <a:ea typeface="BIZ UDPゴシック" panose="020B0400000000000000" pitchFamily="50" charset="-128"/>
              </a:rPr>
              <a:t>	</a:t>
            </a:r>
            <a:r>
              <a:rPr sz="2800" spc="-25" dirty="0">
                <a:solidFill>
                  <a:srgbClr val="FF0000"/>
                </a:solidFill>
                <a:latin typeface="BIZ UDPゴシック" panose="020B0400000000000000" pitchFamily="50" charset="-128"/>
                <a:ea typeface="BIZ UDPゴシック" panose="020B0400000000000000" pitchFamily="50" charset="-128"/>
              </a:rPr>
              <a:t>ｔhe</a:t>
            </a:r>
            <a:r>
              <a:rPr sz="2800" dirty="0">
                <a:solidFill>
                  <a:srgbClr val="FF0000"/>
                </a:solidFill>
                <a:latin typeface="BIZ UDPゴシック" panose="020B0400000000000000" pitchFamily="50" charset="-128"/>
                <a:ea typeface="BIZ UDPゴシック" panose="020B0400000000000000" pitchFamily="50" charset="-128"/>
              </a:rPr>
              <a:t>	</a:t>
            </a:r>
            <a:r>
              <a:rPr sz="2800" spc="-25" dirty="0">
                <a:solidFill>
                  <a:srgbClr val="FF0000"/>
                </a:solidFill>
                <a:latin typeface="BIZ UDPゴシック" panose="020B0400000000000000" pitchFamily="50" charset="-128"/>
                <a:ea typeface="BIZ UDPゴシック" panose="020B0400000000000000" pitchFamily="50" charset="-128"/>
              </a:rPr>
              <a:t>Job</a:t>
            </a:r>
            <a:r>
              <a:rPr sz="2800" dirty="0">
                <a:solidFill>
                  <a:srgbClr val="FF0000"/>
                </a:solidFill>
                <a:latin typeface="BIZ UDPゴシック" panose="020B0400000000000000" pitchFamily="50" charset="-128"/>
                <a:ea typeface="BIZ UDPゴシック" panose="020B0400000000000000" pitchFamily="50" charset="-128"/>
              </a:rPr>
              <a:t>	</a:t>
            </a:r>
            <a:r>
              <a:rPr sz="2800" spc="-10" dirty="0">
                <a:solidFill>
                  <a:srgbClr val="FF0000"/>
                </a:solidFill>
                <a:latin typeface="BIZ UDPゴシック" panose="020B0400000000000000" pitchFamily="50" charset="-128"/>
                <a:ea typeface="BIZ UDPゴシック" panose="020B0400000000000000" pitchFamily="50" charset="-128"/>
              </a:rPr>
              <a:t>Training</a:t>
            </a:r>
            <a:endParaRPr sz="2800" dirty="0">
              <a:latin typeface="BIZ UDPゴシック" panose="020B0400000000000000" pitchFamily="50" charset="-128"/>
              <a:ea typeface="BIZ UDPゴシック" panose="020B0400000000000000" pitchFamily="50" charset="-128"/>
            </a:endParaRPr>
          </a:p>
        </p:txBody>
      </p:sp>
      <p:sp>
        <p:nvSpPr>
          <p:cNvPr id="7" name="object 7"/>
          <p:cNvSpPr txBox="1"/>
          <p:nvPr/>
        </p:nvSpPr>
        <p:spPr>
          <a:xfrm>
            <a:off x="5242656" y="3425663"/>
            <a:ext cx="1244600" cy="566822"/>
          </a:xfrm>
          <a:prstGeom prst="rect">
            <a:avLst/>
          </a:prstGeom>
        </p:spPr>
        <p:txBody>
          <a:bodyPr vert="horz" wrap="square" lIns="0" tIns="12700" rIns="0" bIns="0" rtlCol="0">
            <a:spAutoFit/>
          </a:bodyPr>
          <a:lstStyle/>
          <a:p>
            <a:pPr marL="12700" algn="ctr">
              <a:lnSpc>
                <a:spcPct val="100000"/>
              </a:lnSpc>
              <a:spcBef>
                <a:spcPts val="100"/>
              </a:spcBef>
            </a:pPr>
            <a:r>
              <a:rPr sz="3600" b="1" spc="-35" dirty="0">
                <a:latin typeface="BIZ UDPゴシック"/>
                <a:cs typeface="BIZ UDPゴシック"/>
              </a:rPr>
              <a:t>効果</a:t>
            </a:r>
            <a:endParaRPr sz="3600" dirty="0">
              <a:latin typeface="BIZ UDPゴシック"/>
              <a:cs typeface="BIZ UDPゴシック"/>
            </a:endParaRPr>
          </a:p>
        </p:txBody>
      </p:sp>
      <p:sp>
        <p:nvSpPr>
          <p:cNvPr id="8" name="object 8"/>
          <p:cNvSpPr txBox="1"/>
          <p:nvPr/>
        </p:nvSpPr>
        <p:spPr>
          <a:xfrm>
            <a:off x="3960621" y="2982593"/>
            <a:ext cx="583060" cy="504625"/>
          </a:xfrm>
          <a:prstGeom prst="rect">
            <a:avLst/>
          </a:prstGeom>
        </p:spPr>
        <p:txBody>
          <a:bodyPr vert="horz" wrap="square" lIns="0" tIns="12065" rIns="0" bIns="0" rtlCol="0">
            <a:spAutoFit/>
          </a:bodyPr>
          <a:lstStyle/>
          <a:p>
            <a:pPr marL="12700">
              <a:lnSpc>
                <a:spcPct val="100000"/>
              </a:lnSpc>
              <a:spcBef>
                <a:spcPts val="95"/>
              </a:spcBef>
            </a:pPr>
            <a:r>
              <a:rPr sz="3200" b="1" spc="-5" dirty="0">
                <a:latin typeface="BIZ UDPゴシック"/>
                <a:cs typeface="BIZ UDPゴシック"/>
              </a:rPr>
              <a:t>低</a:t>
            </a:r>
            <a:endParaRPr sz="3200" dirty="0">
              <a:latin typeface="BIZ UDPゴシック"/>
              <a:cs typeface="BIZ UDPゴシック"/>
            </a:endParaRPr>
          </a:p>
        </p:txBody>
      </p:sp>
      <p:sp>
        <p:nvSpPr>
          <p:cNvPr id="9" name="object 9"/>
          <p:cNvSpPr txBox="1"/>
          <p:nvPr/>
        </p:nvSpPr>
        <p:spPr>
          <a:xfrm>
            <a:off x="7247381" y="2982593"/>
            <a:ext cx="583060" cy="44307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BIZ UDPゴシック"/>
                <a:cs typeface="BIZ UDPゴシック"/>
              </a:rPr>
              <a:t>高</a:t>
            </a:r>
            <a:endParaRPr sz="2800" dirty="0">
              <a:latin typeface="BIZ UDPゴシック"/>
              <a:cs typeface="BIZ UDPゴシック"/>
            </a:endParaRPr>
          </a:p>
        </p:txBody>
      </p:sp>
      <p:sp>
        <p:nvSpPr>
          <p:cNvPr id="14" name="object 14"/>
          <p:cNvSpPr txBox="1"/>
          <p:nvPr/>
        </p:nvSpPr>
        <p:spPr>
          <a:xfrm>
            <a:off x="9268476" y="3021301"/>
            <a:ext cx="1851660" cy="757555"/>
          </a:xfrm>
          <a:prstGeom prst="rect">
            <a:avLst/>
          </a:prstGeom>
        </p:spPr>
        <p:txBody>
          <a:bodyPr vert="horz" wrap="square" lIns="0" tIns="12700" rIns="0" bIns="0" rtlCol="0">
            <a:spAutoFit/>
          </a:bodyPr>
          <a:lstStyle/>
          <a:p>
            <a:pPr marL="12700">
              <a:lnSpc>
                <a:spcPct val="100000"/>
              </a:lnSpc>
              <a:spcBef>
                <a:spcPts val="100"/>
              </a:spcBef>
            </a:pPr>
            <a:r>
              <a:rPr sz="2400" b="1" spc="-20" dirty="0">
                <a:latin typeface="BIZ UDPゴシック"/>
                <a:cs typeface="BIZ UDPゴシック"/>
              </a:rPr>
              <a:t>①指導者に力</a:t>
            </a:r>
            <a:endParaRPr sz="2400" dirty="0">
              <a:latin typeface="BIZ UDPゴシック"/>
              <a:cs typeface="BIZ UDPゴシック"/>
            </a:endParaRPr>
          </a:p>
          <a:p>
            <a:pPr marL="12700">
              <a:lnSpc>
                <a:spcPct val="100000"/>
              </a:lnSpc>
              <a:spcBef>
                <a:spcPts val="5"/>
              </a:spcBef>
            </a:pPr>
            <a:r>
              <a:rPr sz="2400" b="1" spc="-15" dirty="0">
                <a:latin typeface="BIZ UDPゴシック"/>
                <a:cs typeface="BIZ UDPゴシック"/>
              </a:rPr>
              <a:t>量がある</a:t>
            </a:r>
            <a:endParaRPr sz="2400" dirty="0">
              <a:latin typeface="BIZ UDPゴシック"/>
              <a:cs typeface="BIZ UDPゴシック"/>
            </a:endParaRPr>
          </a:p>
        </p:txBody>
      </p:sp>
      <p:sp>
        <p:nvSpPr>
          <p:cNvPr id="15" name="object 15"/>
          <p:cNvSpPr txBox="1"/>
          <p:nvPr/>
        </p:nvSpPr>
        <p:spPr>
          <a:xfrm>
            <a:off x="9268476" y="4119140"/>
            <a:ext cx="1848485" cy="1123315"/>
          </a:xfrm>
          <a:prstGeom prst="rect">
            <a:avLst/>
          </a:prstGeom>
        </p:spPr>
        <p:txBody>
          <a:bodyPr vert="horz" wrap="square" lIns="0" tIns="12700" rIns="0" bIns="0" rtlCol="0">
            <a:spAutoFit/>
          </a:bodyPr>
          <a:lstStyle/>
          <a:p>
            <a:pPr marL="12700" marR="5080" algn="just">
              <a:lnSpc>
                <a:spcPct val="100000"/>
              </a:lnSpc>
              <a:spcBef>
                <a:spcPts val="100"/>
              </a:spcBef>
            </a:pPr>
            <a:r>
              <a:rPr sz="2400" b="1" spc="-10" dirty="0">
                <a:latin typeface="BIZ UDPゴシック"/>
                <a:cs typeface="BIZ UDPゴシック"/>
              </a:rPr>
              <a:t>②職員に受け入れる力量が</a:t>
            </a:r>
            <a:r>
              <a:rPr sz="2400" b="1" spc="-25" dirty="0">
                <a:latin typeface="BIZ UDPゴシック"/>
                <a:cs typeface="BIZ UDPゴシック"/>
              </a:rPr>
              <a:t>ある</a:t>
            </a:r>
            <a:endParaRPr sz="2400" dirty="0">
              <a:latin typeface="BIZ UDPゴシック"/>
              <a:cs typeface="BIZ UDPゴシック"/>
            </a:endParaRPr>
          </a:p>
        </p:txBody>
      </p:sp>
      <p:sp>
        <p:nvSpPr>
          <p:cNvPr id="17" name="楕円 16">
            <a:extLst>
              <a:ext uri="{FF2B5EF4-FFF2-40B4-BE49-F238E27FC236}">
                <a16:creationId xmlns:a16="http://schemas.microsoft.com/office/drawing/2014/main" id="{2A1CC87E-5B76-E197-C4FC-266EF6A20F98}"/>
              </a:ext>
            </a:extLst>
          </p:cNvPr>
          <p:cNvSpPr/>
          <p:nvPr/>
        </p:nvSpPr>
        <p:spPr>
          <a:xfrm>
            <a:off x="623392" y="2196083"/>
            <a:ext cx="2676904" cy="3685794"/>
          </a:xfrm>
          <a:prstGeom prst="ellipse">
            <a:avLst/>
          </a:prstGeom>
          <a:solidFill>
            <a:schemeClr val="bg1">
              <a:lumMod val="85000"/>
            </a:schemeClr>
          </a:solidFill>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object 11"/>
          <p:cNvSpPr txBox="1"/>
          <p:nvPr/>
        </p:nvSpPr>
        <p:spPr>
          <a:xfrm>
            <a:off x="998668" y="3021480"/>
            <a:ext cx="1924685" cy="757555"/>
          </a:xfrm>
          <a:prstGeom prst="rect">
            <a:avLst/>
          </a:prstGeom>
        </p:spPr>
        <p:txBody>
          <a:bodyPr vert="horz" wrap="square" lIns="0" tIns="12700" rIns="0" bIns="0" rtlCol="0">
            <a:spAutoFit/>
          </a:bodyPr>
          <a:lstStyle/>
          <a:p>
            <a:pPr marL="12700" marR="5080">
              <a:lnSpc>
                <a:spcPct val="100000"/>
              </a:lnSpc>
              <a:spcBef>
                <a:spcPts val="100"/>
              </a:spcBef>
            </a:pPr>
            <a:r>
              <a:rPr sz="2400" b="1" spc="85" dirty="0">
                <a:latin typeface="BIZ UDPゴシック"/>
                <a:cs typeface="BIZ UDPゴシック"/>
              </a:rPr>
              <a:t>①指導者に力</a:t>
            </a:r>
            <a:r>
              <a:rPr sz="2400" b="1" spc="-20" dirty="0">
                <a:latin typeface="BIZ UDPゴシック"/>
                <a:cs typeface="BIZ UDPゴシック"/>
              </a:rPr>
              <a:t>量がない</a:t>
            </a:r>
            <a:endParaRPr sz="2400" dirty="0">
              <a:latin typeface="BIZ UDPゴシック"/>
              <a:cs typeface="BIZ UDPゴシック"/>
            </a:endParaRPr>
          </a:p>
        </p:txBody>
      </p:sp>
      <p:sp>
        <p:nvSpPr>
          <p:cNvPr id="12" name="object 12"/>
          <p:cNvSpPr txBox="1"/>
          <p:nvPr/>
        </p:nvSpPr>
        <p:spPr>
          <a:xfrm>
            <a:off x="998668" y="4119140"/>
            <a:ext cx="1927860" cy="1123315"/>
          </a:xfrm>
          <a:prstGeom prst="rect">
            <a:avLst/>
          </a:prstGeom>
        </p:spPr>
        <p:txBody>
          <a:bodyPr vert="horz" wrap="square" lIns="0" tIns="12700" rIns="0" bIns="0" rtlCol="0">
            <a:spAutoFit/>
          </a:bodyPr>
          <a:lstStyle/>
          <a:p>
            <a:pPr marL="12700" marR="5080" algn="just">
              <a:lnSpc>
                <a:spcPct val="100000"/>
              </a:lnSpc>
              <a:spcBef>
                <a:spcPts val="100"/>
              </a:spcBef>
            </a:pPr>
            <a:r>
              <a:rPr sz="2400" b="1" spc="95" dirty="0">
                <a:latin typeface="BIZ UDPゴシック"/>
                <a:cs typeface="BIZ UDPゴシック"/>
              </a:rPr>
              <a:t>②職員に受け</a:t>
            </a:r>
            <a:r>
              <a:rPr sz="2400" b="1" spc="65" dirty="0">
                <a:latin typeface="BIZ UDPゴシック"/>
                <a:cs typeface="BIZ UDPゴシック"/>
              </a:rPr>
              <a:t>入れる力量が</a:t>
            </a:r>
            <a:r>
              <a:rPr sz="2400" b="1" spc="-30" dirty="0">
                <a:latin typeface="BIZ UDPゴシック"/>
                <a:cs typeface="BIZ UDPゴシック"/>
              </a:rPr>
              <a:t>ない</a:t>
            </a:r>
            <a:endParaRPr sz="2400">
              <a:latin typeface="BIZ UDPゴシック"/>
              <a:cs typeface="BIZ UDPゴシック"/>
            </a:endParaRPr>
          </a:p>
        </p:txBody>
      </p:sp>
      <p:sp>
        <p:nvSpPr>
          <p:cNvPr id="19" name="テキスト ボックス 18">
            <a:extLst>
              <a:ext uri="{FF2B5EF4-FFF2-40B4-BE49-F238E27FC236}">
                <a16:creationId xmlns:a16="http://schemas.microsoft.com/office/drawing/2014/main" id="{061075F1-5E69-E44C-7364-B3888656CBF8}"/>
              </a:ext>
            </a:extLst>
          </p:cNvPr>
          <p:cNvSpPr txBox="1"/>
          <p:nvPr/>
        </p:nvSpPr>
        <p:spPr>
          <a:xfrm>
            <a:off x="3499588" y="4620489"/>
            <a:ext cx="5166401" cy="1569660"/>
          </a:xfrm>
          <a:prstGeom prst="rect">
            <a:avLst/>
          </a:prstGeom>
          <a:noFill/>
        </p:spPr>
        <p:txBody>
          <a:bodyPr wrap="square" rtlCol="0">
            <a:spAutoFit/>
          </a:bodyPr>
          <a:lstStyle/>
          <a:p>
            <a:pPr algn="just"/>
            <a:r>
              <a:rPr kumimoji="1" lang="ja-JP" altLang="en-US" sz="2400" dirty="0">
                <a:latin typeface="BIZ UDPゴシック" panose="020B0400000000000000" pitchFamily="50" charset="-128"/>
                <a:ea typeface="BIZ UDPゴシック" panose="020B0400000000000000" pitchFamily="50" charset="-128"/>
              </a:rPr>
              <a:t>人材育成を他機関の研修に頼るのではなく、自職場の支援の場で実施する事が必要です。ですから、サビ児管の力量が問われることになります。</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台形 16">
            <a:extLst>
              <a:ext uri="{FF2B5EF4-FFF2-40B4-BE49-F238E27FC236}">
                <a16:creationId xmlns:a16="http://schemas.microsoft.com/office/drawing/2014/main" id="{DAC729E5-503C-1195-E7E1-9B5EC965365C}"/>
              </a:ext>
            </a:extLst>
          </p:cNvPr>
          <p:cNvSpPr/>
          <p:nvPr/>
        </p:nvSpPr>
        <p:spPr>
          <a:xfrm>
            <a:off x="1857054" y="3947000"/>
            <a:ext cx="8928992" cy="2670141"/>
          </a:xfrm>
          <a:prstGeom prst="trapezoid">
            <a:avLst>
              <a:gd name="adj" fmla="val 76362"/>
            </a:avLst>
          </a:prstGeom>
          <a:solidFill>
            <a:srgbClr val="FFFF00"/>
          </a:solidFill>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object 2"/>
          <p:cNvSpPr txBox="1">
            <a:spLocks noGrp="1"/>
          </p:cNvSpPr>
          <p:nvPr>
            <p:ph type="title"/>
          </p:nvPr>
        </p:nvSpPr>
        <p:spPr>
          <a:xfrm>
            <a:off x="2057400" y="625990"/>
            <a:ext cx="7850505" cy="629018"/>
          </a:xfrm>
          <a:prstGeom prst="rect">
            <a:avLst/>
          </a:prstGeom>
        </p:spPr>
        <p:txBody>
          <a:bodyPr vert="horz" wrap="square" lIns="0" tIns="13335" rIns="0" bIns="0" rtlCol="0">
            <a:spAutoFit/>
          </a:bodyPr>
          <a:lstStyle/>
          <a:p>
            <a:pPr marL="12700">
              <a:lnSpc>
                <a:spcPct val="100000"/>
              </a:lnSpc>
              <a:spcBef>
                <a:spcPts val="105"/>
              </a:spcBef>
            </a:pPr>
            <a:r>
              <a:rPr sz="4000" spc="-20" dirty="0">
                <a:latin typeface="BIZ UDPゴシック" panose="020B0400000000000000" pitchFamily="50" charset="-128"/>
                <a:ea typeface="BIZ UDPゴシック" panose="020B0400000000000000" pitchFamily="50" charset="-128"/>
              </a:rPr>
              <a:t>人材育成は事業所の最重要課題</a:t>
            </a:r>
            <a:endParaRPr sz="4000" dirty="0">
              <a:latin typeface="BIZ UDPゴシック" panose="020B0400000000000000" pitchFamily="50" charset="-128"/>
              <a:ea typeface="BIZ UDPゴシック" panose="020B0400000000000000" pitchFamily="50" charset="-128"/>
            </a:endParaRPr>
          </a:p>
        </p:txBody>
      </p:sp>
      <p:grpSp>
        <p:nvGrpSpPr>
          <p:cNvPr id="19" name="グループ化 18">
            <a:extLst>
              <a:ext uri="{FF2B5EF4-FFF2-40B4-BE49-F238E27FC236}">
                <a16:creationId xmlns:a16="http://schemas.microsoft.com/office/drawing/2014/main" id="{24611A67-98A1-2A74-D82A-AE2188234864}"/>
              </a:ext>
            </a:extLst>
          </p:cNvPr>
          <p:cNvGrpSpPr/>
          <p:nvPr/>
        </p:nvGrpSpPr>
        <p:grpSpPr>
          <a:xfrm>
            <a:off x="3362131" y="1978365"/>
            <a:ext cx="3096345" cy="1968635"/>
            <a:chOff x="3161188" y="2113461"/>
            <a:chExt cx="3096345" cy="1968635"/>
          </a:xfrm>
        </p:grpSpPr>
        <p:sp>
          <p:nvSpPr>
            <p:cNvPr id="18" name="楕円 17">
              <a:extLst>
                <a:ext uri="{FF2B5EF4-FFF2-40B4-BE49-F238E27FC236}">
                  <a16:creationId xmlns:a16="http://schemas.microsoft.com/office/drawing/2014/main" id="{52419205-3CB1-455B-55F4-4340BB6BBB9A}"/>
                </a:ext>
              </a:extLst>
            </p:cNvPr>
            <p:cNvSpPr/>
            <p:nvPr/>
          </p:nvSpPr>
          <p:spPr>
            <a:xfrm>
              <a:off x="3161188" y="2113461"/>
              <a:ext cx="3096345" cy="1968635"/>
            </a:xfrm>
            <a:prstGeom prst="ellipse">
              <a:avLst/>
            </a:prstGeom>
            <a:solidFill>
              <a:srgbClr val="FFC000"/>
            </a:solidFill>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object 6"/>
            <p:cNvSpPr txBox="1"/>
            <p:nvPr/>
          </p:nvSpPr>
          <p:spPr>
            <a:xfrm>
              <a:off x="3587291" y="2631463"/>
              <a:ext cx="2292684" cy="874598"/>
            </a:xfrm>
            <a:prstGeom prst="rect">
              <a:avLst/>
            </a:prstGeom>
          </p:spPr>
          <p:txBody>
            <a:bodyPr vert="horz" wrap="square" lIns="0" tIns="12700" rIns="0" bIns="0" rtlCol="0">
              <a:spAutoFit/>
            </a:bodyPr>
            <a:lstStyle/>
            <a:p>
              <a:pPr algn="ctr">
                <a:lnSpc>
                  <a:spcPct val="100000"/>
                </a:lnSpc>
              </a:pPr>
              <a:r>
                <a:rPr sz="2800" b="1" spc="-10" dirty="0" err="1">
                  <a:latin typeface="BIZ UDPゴシック" panose="020B0400000000000000" pitchFamily="50" charset="-128"/>
                  <a:ea typeface="BIZ UDPゴシック" panose="020B0400000000000000" pitchFamily="50" charset="-128"/>
                  <a:cs typeface="BIZ UDPゴシック"/>
                </a:rPr>
                <a:t>施設</a:t>
              </a:r>
              <a:r>
                <a:rPr lang="ja-JP" altLang="en-US" sz="2800" b="1" spc="-10" dirty="0">
                  <a:latin typeface="BIZ UDPゴシック" panose="020B0400000000000000" pitchFamily="50" charset="-128"/>
                  <a:ea typeface="BIZ UDPゴシック" panose="020B0400000000000000" pitchFamily="50" charset="-128"/>
                  <a:cs typeface="BIZ UDPゴシック"/>
                </a:rPr>
                <a:t>・事業所</a:t>
              </a:r>
              <a:r>
                <a:rPr sz="2800" b="1" spc="-10" dirty="0" err="1">
                  <a:latin typeface="BIZ UDPゴシック" panose="020B0400000000000000" pitchFamily="50" charset="-128"/>
                  <a:ea typeface="BIZ UDPゴシック" panose="020B0400000000000000" pitchFamily="50" charset="-128"/>
                  <a:cs typeface="BIZ UDPゴシック"/>
                </a:rPr>
                <a:t>環境の充実</a:t>
              </a:r>
              <a:endParaRPr sz="2800" b="1" dirty="0">
                <a:latin typeface="BIZ UDPゴシック" panose="020B0400000000000000" pitchFamily="50" charset="-128"/>
                <a:ea typeface="BIZ UDPゴシック" panose="020B0400000000000000" pitchFamily="50" charset="-128"/>
                <a:cs typeface="BIZ UDPゴシック"/>
              </a:endParaRPr>
            </a:p>
          </p:txBody>
        </p:sp>
      </p:grpSp>
      <p:grpSp>
        <p:nvGrpSpPr>
          <p:cNvPr id="20" name="グループ化 19">
            <a:extLst>
              <a:ext uri="{FF2B5EF4-FFF2-40B4-BE49-F238E27FC236}">
                <a16:creationId xmlns:a16="http://schemas.microsoft.com/office/drawing/2014/main" id="{9268F38A-F9D2-0BC3-E5C4-9A5A2A8450AB}"/>
              </a:ext>
            </a:extLst>
          </p:cNvPr>
          <p:cNvGrpSpPr/>
          <p:nvPr/>
        </p:nvGrpSpPr>
        <p:grpSpPr>
          <a:xfrm>
            <a:off x="6248010" y="1978366"/>
            <a:ext cx="3096345" cy="1968635"/>
            <a:chOff x="6370095" y="2148962"/>
            <a:chExt cx="3096345" cy="1968635"/>
          </a:xfrm>
        </p:grpSpPr>
        <p:sp>
          <p:nvSpPr>
            <p:cNvPr id="16" name="楕円 15">
              <a:extLst>
                <a:ext uri="{FF2B5EF4-FFF2-40B4-BE49-F238E27FC236}">
                  <a16:creationId xmlns:a16="http://schemas.microsoft.com/office/drawing/2014/main" id="{E3865287-F2C5-F24D-BB77-140EBA49311C}"/>
                </a:ext>
              </a:extLst>
            </p:cNvPr>
            <p:cNvSpPr/>
            <p:nvPr/>
          </p:nvSpPr>
          <p:spPr>
            <a:xfrm>
              <a:off x="6370095" y="2148962"/>
              <a:ext cx="3096345" cy="1968635"/>
            </a:xfrm>
            <a:prstGeom prst="ellipse">
              <a:avLst/>
            </a:prstGeom>
            <a:solidFill>
              <a:srgbClr val="FFC000"/>
            </a:solidFill>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object 10"/>
            <p:cNvSpPr txBox="1"/>
            <p:nvPr/>
          </p:nvSpPr>
          <p:spPr>
            <a:xfrm>
              <a:off x="6853051" y="2617997"/>
              <a:ext cx="2123269" cy="888064"/>
            </a:xfrm>
            <a:prstGeom prst="rect">
              <a:avLst/>
            </a:prstGeom>
          </p:spPr>
          <p:txBody>
            <a:bodyPr vert="horz" wrap="square" lIns="0" tIns="13335" rIns="0" bIns="0" rtlCol="0">
              <a:spAutoFit/>
            </a:bodyPr>
            <a:lstStyle/>
            <a:p>
              <a:pPr marL="12700" algn="ctr">
                <a:lnSpc>
                  <a:spcPct val="100000"/>
                </a:lnSpc>
                <a:spcBef>
                  <a:spcPts val="105"/>
                </a:spcBef>
              </a:pPr>
              <a:r>
                <a:rPr sz="2800" b="1" spc="-20" dirty="0" err="1">
                  <a:latin typeface="BIZ UDPゴシック" panose="020B0400000000000000" pitchFamily="50" charset="-128"/>
                  <a:ea typeface="BIZ UDPゴシック" panose="020B0400000000000000" pitchFamily="50" charset="-128"/>
                  <a:cs typeface="BIZ UDPゴシック"/>
                </a:rPr>
                <a:t>施設</a:t>
              </a:r>
              <a:r>
                <a:rPr lang="ja-JP" altLang="en-US" sz="2800" b="1" spc="-20" dirty="0">
                  <a:latin typeface="BIZ UDPゴシック" panose="020B0400000000000000" pitchFamily="50" charset="-128"/>
                  <a:ea typeface="BIZ UDPゴシック" panose="020B0400000000000000" pitchFamily="50" charset="-128"/>
                  <a:cs typeface="BIZ UDPゴシック"/>
                </a:rPr>
                <a:t>・事業所</a:t>
              </a:r>
            </a:p>
            <a:p>
              <a:pPr marL="12700" algn="ctr">
                <a:lnSpc>
                  <a:spcPct val="100000"/>
                </a:lnSpc>
                <a:spcBef>
                  <a:spcPts val="105"/>
                </a:spcBef>
              </a:pPr>
              <a:r>
                <a:rPr sz="2800" b="1" spc="-20" dirty="0" err="1">
                  <a:latin typeface="BIZ UDPゴシック" panose="020B0400000000000000" pitchFamily="50" charset="-128"/>
                  <a:ea typeface="BIZ UDPゴシック" panose="020B0400000000000000" pitchFamily="50" charset="-128"/>
                  <a:cs typeface="BIZ UDPゴシック"/>
                </a:rPr>
                <a:t>人材の充実</a:t>
              </a:r>
              <a:endParaRPr sz="2800" b="1" dirty="0">
                <a:latin typeface="BIZ UDPゴシック" panose="020B0400000000000000" pitchFamily="50" charset="-128"/>
                <a:ea typeface="BIZ UDPゴシック" panose="020B0400000000000000" pitchFamily="50" charset="-128"/>
                <a:cs typeface="BIZ UDPゴシック"/>
              </a:endParaRPr>
            </a:p>
          </p:txBody>
        </p:sp>
      </p:grpSp>
      <p:sp>
        <p:nvSpPr>
          <p:cNvPr id="14" name="object 14"/>
          <p:cNvSpPr txBox="1"/>
          <p:nvPr/>
        </p:nvSpPr>
        <p:spPr>
          <a:xfrm>
            <a:off x="4007768" y="4468376"/>
            <a:ext cx="4969209" cy="1889620"/>
          </a:xfrm>
          <a:prstGeom prst="rect">
            <a:avLst/>
          </a:prstGeom>
          <a:scene3d>
            <a:camera prst="orthographicFront"/>
            <a:lightRig rig="threePt" dir="t"/>
          </a:scene3d>
          <a:sp3d>
            <a:bevelT w="165100" prst="coolSlant"/>
          </a:sp3d>
        </p:spPr>
        <p:txBody>
          <a:bodyPr vert="horz" wrap="square" lIns="0" tIns="12065" rIns="0" bIns="0" rtlCol="0">
            <a:spAutoFit/>
          </a:bodyPr>
          <a:lstStyle/>
          <a:p>
            <a:pPr algn="ctr">
              <a:lnSpc>
                <a:spcPct val="90000"/>
              </a:lnSpc>
            </a:pPr>
            <a:r>
              <a:rPr sz="3200" b="1" spc="-45" dirty="0" err="1">
                <a:latin typeface="BIZ UDPゴシック" panose="020B0400000000000000" pitchFamily="50" charset="-128"/>
                <a:ea typeface="BIZ UDPゴシック" panose="020B0400000000000000" pitchFamily="50" charset="-128"/>
                <a:cs typeface="BIZ UDPゴシック"/>
              </a:rPr>
              <a:t>事業所の目標は</a:t>
            </a:r>
            <a:endParaRPr lang="ja-JP" altLang="en-US" sz="3200" b="1" spc="-45" dirty="0">
              <a:latin typeface="BIZ UDPゴシック" panose="020B0400000000000000" pitchFamily="50" charset="-128"/>
              <a:ea typeface="BIZ UDPゴシック" panose="020B0400000000000000" pitchFamily="50" charset="-128"/>
              <a:cs typeface="BIZ UDPゴシック"/>
            </a:endParaRPr>
          </a:p>
          <a:p>
            <a:pPr algn="ctr"/>
            <a:endParaRPr dirty="0">
              <a:latin typeface="BIZ UDPゴシック" panose="020B0400000000000000" pitchFamily="50" charset="-128"/>
              <a:ea typeface="BIZ UDPゴシック" panose="020B0400000000000000" pitchFamily="50" charset="-128"/>
              <a:cs typeface="BIZ UDPゴシック"/>
            </a:endParaRPr>
          </a:p>
          <a:p>
            <a:pPr algn="ctr"/>
            <a:r>
              <a:rPr lang="ja-JP" altLang="en-US" sz="2400" b="1" spc="-5" dirty="0">
                <a:latin typeface="BIZ UDPゴシック" panose="020B0400000000000000" pitchFamily="50" charset="-128"/>
                <a:ea typeface="BIZ UDPゴシック" panose="020B0400000000000000" pitchFamily="50" charset="-128"/>
                <a:cs typeface="BIZ UDPゴシック"/>
              </a:rPr>
              <a:t>　　</a:t>
            </a:r>
            <a:r>
              <a:rPr sz="2400" b="1" spc="-5" dirty="0">
                <a:latin typeface="BIZ UDPゴシック" panose="020B0400000000000000" pitchFamily="50" charset="-128"/>
                <a:ea typeface="BIZ UDPゴシック" panose="020B0400000000000000" pitchFamily="50" charset="-128"/>
                <a:cs typeface="BIZ UDPゴシック"/>
              </a:rPr>
              <a:t>「利用者の豊かな生活の実現」</a:t>
            </a:r>
            <a:endParaRPr sz="2400" dirty="0">
              <a:latin typeface="BIZ UDPゴシック" panose="020B0400000000000000" pitchFamily="50" charset="-128"/>
              <a:ea typeface="BIZ UDPゴシック" panose="020B0400000000000000" pitchFamily="50" charset="-128"/>
              <a:cs typeface="BIZ UDPゴシック"/>
            </a:endParaRPr>
          </a:p>
          <a:p>
            <a:pPr algn="ctr"/>
            <a:r>
              <a:rPr lang="ja-JP" altLang="en-US" sz="2400" b="1" spc="-5" dirty="0">
                <a:latin typeface="BIZ UDPゴシック" panose="020B0400000000000000" pitchFamily="50" charset="-128"/>
                <a:ea typeface="BIZ UDPゴシック" panose="020B0400000000000000" pitchFamily="50" charset="-128"/>
                <a:cs typeface="BIZ UDPゴシック"/>
              </a:rPr>
              <a:t>　　</a:t>
            </a:r>
            <a:r>
              <a:rPr sz="2400" b="1" spc="-5" dirty="0">
                <a:latin typeface="BIZ UDPゴシック" panose="020B0400000000000000" pitchFamily="50" charset="-128"/>
                <a:ea typeface="BIZ UDPゴシック" panose="020B0400000000000000" pitchFamily="50" charset="-128"/>
                <a:cs typeface="BIZ UDPゴシック"/>
              </a:rPr>
              <a:t>「</a:t>
            </a:r>
            <a:r>
              <a:rPr sz="2400" b="1" spc="-5" dirty="0" err="1">
                <a:latin typeface="BIZ UDPゴシック" panose="020B0400000000000000" pitchFamily="50" charset="-128"/>
                <a:ea typeface="BIZ UDPゴシック" panose="020B0400000000000000" pitchFamily="50" charset="-128"/>
                <a:cs typeface="BIZ UDPゴシック"/>
              </a:rPr>
              <a:t>豊かな地域社会</a:t>
            </a:r>
            <a:r>
              <a:rPr lang="ja-JP" altLang="en-US" sz="2400" b="1" spc="-5" dirty="0">
                <a:latin typeface="BIZ UDPゴシック" panose="020B0400000000000000" pitchFamily="50" charset="-128"/>
                <a:ea typeface="BIZ UDPゴシック" panose="020B0400000000000000" pitchFamily="50" charset="-128"/>
                <a:cs typeface="BIZ UDPゴシック"/>
              </a:rPr>
              <a:t>を作る</a:t>
            </a:r>
            <a:r>
              <a:rPr sz="2400" b="1" spc="-5" dirty="0" err="1">
                <a:latin typeface="BIZ UDPゴシック" panose="020B0400000000000000" pitchFamily="50" charset="-128"/>
                <a:ea typeface="BIZ UDPゴシック" panose="020B0400000000000000" pitchFamily="50" charset="-128"/>
                <a:cs typeface="BIZ UDPゴシック"/>
              </a:rPr>
              <a:t>拠点</a:t>
            </a:r>
            <a:r>
              <a:rPr sz="2400" b="1" spc="-5" dirty="0">
                <a:latin typeface="BIZ UDPゴシック" panose="020B0400000000000000" pitchFamily="50" charset="-128"/>
                <a:ea typeface="BIZ UDPゴシック" panose="020B0400000000000000" pitchFamily="50" charset="-128"/>
                <a:cs typeface="BIZ UDPゴシック"/>
              </a:rPr>
              <a:t>」</a:t>
            </a:r>
            <a:endParaRPr sz="2400" dirty="0">
              <a:latin typeface="BIZ UDPゴシック" panose="020B0400000000000000" pitchFamily="50" charset="-128"/>
              <a:ea typeface="BIZ UDPゴシック" panose="020B0400000000000000" pitchFamily="50" charset="-128"/>
              <a:cs typeface="BIZ UDPゴシック"/>
            </a:endParaRPr>
          </a:p>
          <a:p>
            <a:pPr algn="ctr"/>
            <a:r>
              <a:rPr lang="ja-JP" altLang="en-US" sz="2400" b="1" spc="-5" dirty="0">
                <a:latin typeface="BIZ UDPゴシック" panose="020B0400000000000000" pitchFamily="50" charset="-128"/>
                <a:ea typeface="BIZ UDPゴシック" panose="020B0400000000000000" pitchFamily="50" charset="-128"/>
                <a:cs typeface="BIZ UDPゴシック"/>
              </a:rPr>
              <a:t>　　</a:t>
            </a:r>
            <a:r>
              <a:rPr sz="2400" b="1" spc="-5" dirty="0">
                <a:latin typeface="BIZ UDPゴシック" panose="020B0400000000000000" pitchFamily="50" charset="-128"/>
                <a:ea typeface="BIZ UDPゴシック" panose="020B0400000000000000" pitchFamily="50" charset="-128"/>
                <a:cs typeface="BIZ UDPゴシック"/>
              </a:rPr>
              <a:t>「質の高い支援の提供」</a:t>
            </a:r>
            <a:endParaRPr sz="2400" dirty="0">
              <a:latin typeface="BIZ UDPゴシック" panose="020B0400000000000000" pitchFamily="50" charset="-128"/>
              <a:ea typeface="BIZ UDPゴシック" panose="020B0400000000000000" pitchFamily="50" charset="-128"/>
              <a:cs typeface="BIZ UDPゴシック"/>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10996" y="5111496"/>
            <a:ext cx="4168140" cy="949960"/>
            <a:chOff x="1110996" y="5111496"/>
            <a:chExt cx="4168140" cy="949960"/>
          </a:xfrm>
        </p:grpSpPr>
        <p:pic>
          <p:nvPicPr>
            <p:cNvPr id="3" name="object 3"/>
            <p:cNvPicPr/>
            <p:nvPr/>
          </p:nvPicPr>
          <p:blipFill>
            <a:blip r:embed="rId2" cstate="print"/>
            <a:stretch>
              <a:fillRect/>
            </a:stretch>
          </p:blipFill>
          <p:spPr>
            <a:xfrm>
              <a:off x="1110996" y="5111496"/>
              <a:ext cx="4168140" cy="949439"/>
            </a:xfrm>
            <a:prstGeom prst="rect">
              <a:avLst/>
            </a:prstGeom>
          </p:spPr>
        </p:pic>
        <p:sp>
          <p:nvSpPr>
            <p:cNvPr id="4" name="object 4"/>
            <p:cNvSpPr/>
            <p:nvPr/>
          </p:nvSpPr>
          <p:spPr>
            <a:xfrm>
              <a:off x="1137500" y="5138293"/>
              <a:ext cx="4065904" cy="847725"/>
            </a:xfrm>
            <a:custGeom>
              <a:avLst/>
              <a:gdLst/>
              <a:ahLst/>
              <a:cxnLst/>
              <a:rect l="l" t="t" r="r" b="b"/>
              <a:pathLst>
                <a:path w="4065904" h="847725">
                  <a:moveTo>
                    <a:pt x="3962946" y="0"/>
                  </a:moveTo>
                  <a:lnTo>
                    <a:pt x="3762032" y="12953"/>
                  </a:lnTo>
                  <a:lnTo>
                    <a:pt x="3804796" y="49635"/>
                  </a:lnTo>
                  <a:lnTo>
                    <a:pt x="3839567" y="86571"/>
                  </a:lnTo>
                  <a:lnTo>
                    <a:pt x="3866267" y="123634"/>
                  </a:lnTo>
                  <a:lnTo>
                    <a:pt x="3884817" y="160697"/>
                  </a:lnTo>
                  <a:lnTo>
                    <a:pt x="3895141" y="197633"/>
                  </a:lnTo>
                  <a:lnTo>
                    <a:pt x="3897160" y="234314"/>
                  </a:lnTo>
                  <a:lnTo>
                    <a:pt x="3894578" y="255159"/>
                  </a:lnTo>
                  <a:lnTo>
                    <a:pt x="3881516" y="295766"/>
                  </a:lnTo>
                  <a:lnTo>
                    <a:pt x="3858249" y="334856"/>
                  </a:lnTo>
                  <a:lnTo>
                    <a:pt x="3825171" y="372340"/>
                  </a:lnTo>
                  <a:lnTo>
                    <a:pt x="3782675" y="408127"/>
                  </a:lnTo>
                  <a:lnTo>
                    <a:pt x="3731154" y="442126"/>
                  </a:lnTo>
                  <a:lnTo>
                    <a:pt x="3671001" y="474248"/>
                  </a:lnTo>
                  <a:lnTo>
                    <a:pt x="3602608" y="504403"/>
                  </a:lnTo>
                  <a:lnTo>
                    <a:pt x="3565445" y="518715"/>
                  </a:lnTo>
                  <a:lnTo>
                    <a:pt x="3526370" y="532500"/>
                  </a:lnTo>
                  <a:lnTo>
                    <a:pt x="3485432" y="545749"/>
                  </a:lnTo>
                  <a:lnTo>
                    <a:pt x="3442679" y="558450"/>
                  </a:lnTo>
                  <a:lnTo>
                    <a:pt x="3398162" y="570592"/>
                  </a:lnTo>
                  <a:lnTo>
                    <a:pt x="3351928" y="582162"/>
                  </a:lnTo>
                  <a:lnTo>
                    <a:pt x="3304029" y="593151"/>
                  </a:lnTo>
                  <a:lnTo>
                    <a:pt x="3254511" y="603547"/>
                  </a:lnTo>
                  <a:lnTo>
                    <a:pt x="3203425" y="613338"/>
                  </a:lnTo>
                  <a:lnTo>
                    <a:pt x="3150821" y="622513"/>
                  </a:lnTo>
                  <a:lnTo>
                    <a:pt x="3096746" y="631061"/>
                  </a:lnTo>
                  <a:lnTo>
                    <a:pt x="3041250" y="638971"/>
                  </a:lnTo>
                  <a:lnTo>
                    <a:pt x="2984382" y="646231"/>
                  </a:lnTo>
                  <a:lnTo>
                    <a:pt x="2926191" y="652831"/>
                  </a:lnTo>
                  <a:lnTo>
                    <a:pt x="2866727" y="658758"/>
                  </a:lnTo>
                  <a:lnTo>
                    <a:pt x="2806039" y="664003"/>
                  </a:lnTo>
                  <a:lnTo>
                    <a:pt x="2744175" y="668552"/>
                  </a:lnTo>
                  <a:lnTo>
                    <a:pt x="2681185" y="672396"/>
                  </a:lnTo>
                  <a:lnTo>
                    <a:pt x="2617119" y="675522"/>
                  </a:lnTo>
                  <a:lnTo>
                    <a:pt x="2552024" y="677920"/>
                  </a:lnTo>
                  <a:lnTo>
                    <a:pt x="2485951" y="679579"/>
                  </a:lnTo>
                  <a:lnTo>
                    <a:pt x="2418948" y="680486"/>
                  </a:lnTo>
                  <a:lnTo>
                    <a:pt x="2351064" y="680632"/>
                  </a:lnTo>
                  <a:lnTo>
                    <a:pt x="2282350" y="680003"/>
                  </a:lnTo>
                  <a:lnTo>
                    <a:pt x="2212853" y="678591"/>
                  </a:lnTo>
                  <a:lnTo>
                    <a:pt x="2142623" y="676382"/>
                  </a:lnTo>
                  <a:lnTo>
                    <a:pt x="2071709" y="673365"/>
                  </a:lnTo>
                  <a:lnTo>
                    <a:pt x="2000161" y="669531"/>
                  </a:lnTo>
                  <a:lnTo>
                    <a:pt x="1928659" y="664908"/>
                  </a:lnTo>
                  <a:lnTo>
                    <a:pt x="1857884" y="659548"/>
                  </a:lnTo>
                  <a:lnTo>
                    <a:pt x="1787884" y="653466"/>
                  </a:lnTo>
                  <a:lnTo>
                    <a:pt x="1718705" y="646681"/>
                  </a:lnTo>
                  <a:lnTo>
                    <a:pt x="1650396" y="639208"/>
                  </a:lnTo>
                  <a:lnTo>
                    <a:pt x="1583004" y="631065"/>
                  </a:lnTo>
                  <a:lnTo>
                    <a:pt x="1516576" y="622269"/>
                  </a:lnTo>
                  <a:lnTo>
                    <a:pt x="1451160" y="612837"/>
                  </a:lnTo>
                  <a:lnTo>
                    <a:pt x="1386803" y="602785"/>
                  </a:lnTo>
                  <a:lnTo>
                    <a:pt x="1323553" y="592132"/>
                  </a:lnTo>
                  <a:lnTo>
                    <a:pt x="1261457" y="580893"/>
                  </a:lnTo>
                  <a:lnTo>
                    <a:pt x="1200562" y="569086"/>
                  </a:lnTo>
                  <a:lnTo>
                    <a:pt x="1140916" y="556727"/>
                  </a:lnTo>
                  <a:lnTo>
                    <a:pt x="1082567" y="543835"/>
                  </a:lnTo>
                  <a:lnTo>
                    <a:pt x="1025561" y="530424"/>
                  </a:lnTo>
                  <a:lnTo>
                    <a:pt x="969947" y="516514"/>
                  </a:lnTo>
                  <a:lnTo>
                    <a:pt x="915772" y="502120"/>
                  </a:lnTo>
                  <a:lnTo>
                    <a:pt x="863083" y="487260"/>
                  </a:lnTo>
                  <a:lnTo>
                    <a:pt x="811928" y="471950"/>
                  </a:lnTo>
                  <a:lnTo>
                    <a:pt x="762353" y="456208"/>
                  </a:lnTo>
                  <a:lnTo>
                    <a:pt x="714408" y="440051"/>
                  </a:lnTo>
                  <a:lnTo>
                    <a:pt x="668138" y="423495"/>
                  </a:lnTo>
                  <a:lnTo>
                    <a:pt x="623592" y="406558"/>
                  </a:lnTo>
                  <a:lnTo>
                    <a:pt x="580817" y="389256"/>
                  </a:lnTo>
                  <a:lnTo>
                    <a:pt x="539860" y="371606"/>
                  </a:lnTo>
                  <a:lnTo>
                    <a:pt x="500769" y="353626"/>
                  </a:lnTo>
                  <a:lnTo>
                    <a:pt x="463592" y="335332"/>
                  </a:lnTo>
                  <a:lnTo>
                    <a:pt x="428375" y="316742"/>
                  </a:lnTo>
                  <a:lnTo>
                    <a:pt x="395166" y="297872"/>
                  </a:lnTo>
                  <a:lnTo>
                    <a:pt x="334963" y="259362"/>
                  </a:lnTo>
                  <a:lnTo>
                    <a:pt x="283362" y="219936"/>
                  </a:lnTo>
                  <a:lnTo>
                    <a:pt x="240743" y="179732"/>
                  </a:lnTo>
                  <a:lnTo>
                    <a:pt x="207486" y="138885"/>
                  </a:lnTo>
                  <a:lnTo>
                    <a:pt x="183969" y="97530"/>
                  </a:lnTo>
                  <a:lnTo>
                    <a:pt x="170573" y="55804"/>
                  </a:lnTo>
                  <a:lnTo>
                    <a:pt x="167678" y="13842"/>
                  </a:lnTo>
                  <a:lnTo>
                    <a:pt x="0" y="3936"/>
                  </a:lnTo>
                  <a:lnTo>
                    <a:pt x="1826" y="52660"/>
                  </a:lnTo>
                  <a:lnTo>
                    <a:pt x="13002" y="101633"/>
                  </a:lnTo>
                  <a:lnTo>
                    <a:pt x="33459" y="150679"/>
                  </a:lnTo>
                  <a:lnTo>
                    <a:pt x="63125" y="199622"/>
                  </a:lnTo>
                  <a:lnTo>
                    <a:pt x="101930" y="248284"/>
                  </a:lnTo>
                  <a:lnTo>
                    <a:pt x="143425" y="290680"/>
                  </a:lnTo>
                  <a:lnTo>
                    <a:pt x="190995" y="331986"/>
                  </a:lnTo>
                  <a:lnTo>
                    <a:pt x="244386" y="372143"/>
                  </a:lnTo>
                  <a:lnTo>
                    <a:pt x="303343" y="411094"/>
                  </a:lnTo>
                  <a:lnTo>
                    <a:pt x="367613" y="448779"/>
                  </a:lnTo>
                  <a:lnTo>
                    <a:pt x="401661" y="467130"/>
                  </a:lnTo>
                  <a:lnTo>
                    <a:pt x="436941" y="485142"/>
                  </a:lnTo>
                  <a:lnTo>
                    <a:pt x="473423" y="502809"/>
                  </a:lnTo>
                  <a:lnTo>
                    <a:pt x="511073" y="520123"/>
                  </a:lnTo>
                  <a:lnTo>
                    <a:pt x="549862" y="537078"/>
                  </a:lnTo>
                  <a:lnTo>
                    <a:pt x="589756" y="553665"/>
                  </a:lnTo>
                  <a:lnTo>
                    <a:pt x="630724" y="569878"/>
                  </a:lnTo>
                  <a:lnTo>
                    <a:pt x="672734" y="585709"/>
                  </a:lnTo>
                  <a:lnTo>
                    <a:pt x="715755" y="601151"/>
                  </a:lnTo>
                  <a:lnTo>
                    <a:pt x="759754" y="616197"/>
                  </a:lnTo>
                  <a:lnTo>
                    <a:pt x="804700" y="630839"/>
                  </a:lnTo>
                  <a:lnTo>
                    <a:pt x="850562" y="645070"/>
                  </a:lnTo>
                  <a:lnTo>
                    <a:pt x="897307" y="658883"/>
                  </a:lnTo>
                  <a:lnTo>
                    <a:pt x="944903" y="672271"/>
                  </a:lnTo>
                  <a:lnTo>
                    <a:pt x="993319" y="685226"/>
                  </a:lnTo>
                  <a:lnTo>
                    <a:pt x="1042523" y="697741"/>
                  </a:lnTo>
                  <a:lnTo>
                    <a:pt x="1092484" y="709809"/>
                  </a:lnTo>
                  <a:lnTo>
                    <a:pt x="1143169" y="721422"/>
                  </a:lnTo>
                  <a:lnTo>
                    <a:pt x="1194546" y="732574"/>
                  </a:lnTo>
                  <a:lnTo>
                    <a:pt x="1246585" y="743256"/>
                  </a:lnTo>
                  <a:lnTo>
                    <a:pt x="1299253" y="753462"/>
                  </a:lnTo>
                  <a:lnTo>
                    <a:pt x="1352519" y="763184"/>
                  </a:lnTo>
                  <a:lnTo>
                    <a:pt x="1406350" y="772416"/>
                  </a:lnTo>
                  <a:lnTo>
                    <a:pt x="1460715" y="781149"/>
                  </a:lnTo>
                  <a:lnTo>
                    <a:pt x="1515582" y="789377"/>
                  </a:lnTo>
                  <a:lnTo>
                    <a:pt x="1570919" y="797091"/>
                  </a:lnTo>
                  <a:lnTo>
                    <a:pt x="1626695" y="804286"/>
                  </a:lnTo>
                  <a:lnTo>
                    <a:pt x="1682878" y="810954"/>
                  </a:lnTo>
                  <a:lnTo>
                    <a:pt x="1739436" y="817086"/>
                  </a:lnTo>
                  <a:lnTo>
                    <a:pt x="1796338" y="822677"/>
                  </a:lnTo>
                  <a:lnTo>
                    <a:pt x="1853550" y="827719"/>
                  </a:lnTo>
                  <a:lnTo>
                    <a:pt x="1911043" y="832204"/>
                  </a:lnTo>
                  <a:lnTo>
                    <a:pt x="1968784" y="836126"/>
                  </a:lnTo>
                  <a:lnTo>
                    <a:pt x="2026740" y="839476"/>
                  </a:lnTo>
                  <a:lnTo>
                    <a:pt x="2084882" y="842248"/>
                  </a:lnTo>
                  <a:lnTo>
                    <a:pt x="2143176" y="844435"/>
                  </a:lnTo>
                  <a:lnTo>
                    <a:pt x="2201591" y="846029"/>
                  </a:lnTo>
                  <a:lnTo>
                    <a:pt x="2260095" y="847022"/>
                  </a:lnTo>
                  <a:lnTo>
                    <a:pt x="2318656" y="847408"/>
                  </a:lnTo>
                  <a:lnTo>
                    <a:pt x="2377243" y="847180"/>
                  </a:lnTo>
                  <a:lnTo>
                    <a:pt x="2435824" y="846329"/>
                  </a:lnTo>
                  <a:lnTo>
                    <a:pt x="2494367" y="844849"/>
                  </a:lnTo>
                  <a:lnTo>
                    <a:pt x="2552840" y="842733"/>
                  </a:lnTo>
                  <a:lnTo>
                    <a:pt x="2611212" y="839973"/>
                  </a:lnTo>
                  <a:lnTo>
                    <a:pt x="2669451" y="836561"/>
                  </a:lnTo>
                  <a:lnTo>
                    <a:pt x="2739802" y="831541"/>
                  </a:lnTo>
                  <a:lnTo>
                    <a:pt x="2808681" y="825632"/>
                  </a:lnTo>
                  <a:lnTo>
                    <a:pt x="2876058" y="818855"/>
                  </a:lnTo>
                  <a:lnTo>
                    <a:pt x="2941905" y="811228"/>
                  </a:lnTo>
                  <a:lnTo>
                    <a:pt x="3006191" y="802770"/>
                  </a:lnTo>
                  <a:lnTo>
                    <a:pt x="3068889" y="793500"/>
                  </a:lnTo>
                  <a:lnTo>
                    <a:pt x="3129968" y="783436"/>
                  </a:lnTo>
                  <a:lnTo>
                    <a:pt x="3189399" y="772598"/>
                  </a:lnTo>
                  <a:lnTo>
                    <a:pt x="3247153" y="761005"/>
                  </a:lnTo>
                  <a:lnTo>
                    <a:pt x="3303202" y="748675"/>
                  </a:lnTo>
                  <a:lnTo>
                    <a:pt x="3357514" y="735627"/>
                  </a:lnTo>
                  <a:lnTo>
                    <a:pt x="3410063" y="721881"/>
                  </a:lnTo>
                  <a:lnTo>
                    <a:pt x="3460817" y="707455"/>
                  </a:lnTo>
                  <a:lnTo>
                    <a:pt x="3509749" y="692368"/>
                  </a:lnTo>
                  <a:lnTo>
                    <a:pt x="3556828" y="676639"/>
                  </a:lnTo>
                  <a:lnTo>
                    <a:pt x="3602026" y="660286"/>
                  </a:lnTo>
                  <a:lnTo>
                    <a:pt x="3645313" y="643330"/>
                  </a:lnTo>
                  <a:lnTo>
                    <a:pt x="3686660" y="625788"/>
                  </a:lnTo>
                  <a:lnTo>
                    <a:pt x="3726038" y="607680"/>
                  </a:lnTo>
                  <a:lnTo>
                    <a:pt x="3763417" y="589025"/>
                  </a:lnTo>
                  <a:lnTo>
                    <a:pt x="3798769" y="569841"/>
                  </a:lnTo>
                  <a:lnTo>
                    <a:pt x="3832064" y="550147"/>
                  </a:lnTo>
                  <a:lnTo>
                    <a:pt x="3892367" y="509306"/>
                  </a:lnTo>
                  <a:lnTo>
                    <a:pt x="3944092" y="466653"/>
                  </a:lnTo>
                  <a:lnTo>
                    <a:pt x="3987005" y="422339"/>
                  </a:lnTo>
                  <a:lnTo>
                    <a:pt x="4020872" y="376516"/>
                  </a:lnTo>
                  <a:lnTo>
                    <a:pt x="4045459" y="329335"/>
                  </a:lnTo>
                  <a:lnTo>
                    <a:pt x="4060534" y="280947"/>
                  </a:lnTo>
                  <a:lnTo>
                    <a:pt x="4065861" y="231504"/>
                  </a:lnTo>
                  <a:lnTo>
                    <a:pt x="4064797" y="206434"/>
                  </a:lnTo>
                  <a:lnTo>
                    <a:pt x="4055065" y="155690"/>
                  </a:lnTo>
                  <a:lnTo>
                    <a:pt x="4035002" y="104269"/>
                  </a:lnTo>
                  <a:lnTo>
                    <a:pt x="4004373" y="52322"/>
                  </a:lnTo>
                  <a:lnTo>
                    <a:pt x="3962946" y="0"/>
                  </a:lnTo>
                  <a:close/>
                </a:path>
              </a:pathLst>
            </a:custGeom>
            <a:solidFill>
              <a:srgbClr val="EC7C30"/>
            </a:solidFill>
          </p:spPr>
          <p:txBody>
            <a:bodyPr wrap="square" lIns="0" tIns="0" rIns="0" bIns="0" rtlCol="0"/>
            <a:lstStyle/>
            <a:p>
              <a:endParaRPr/>
            </a:p>
          </p:txBody>
        </p:sp>
      </p:grpSp>
      <p:sp>
        <p:nvSpPr>
          <p:cNvPr id="5" name="object 5"/>
          <p:cNvSpPr txBox="1">
            <a:spLocks noGrp="1"/>
          </p:cNvSpPr>
          <p:nvPr>
            <p:ph type="title"/>
          </p:nvPr>
        </p:nvSpPr>
        <p:spPr>
          <a:xfrm>
            <a:off x="1423065" y="439442"/>
            <a:ext cx="8933373" cy="566181"/>
          </a:xfrm>
          <a:prstGeom prst="rect">
            <a:avLst/>
          </a:prstGeom>
        </p:spPr>
        <p:txBody>
          <a:bodyPr vert="horz" wrap="square" lIns="0" tIns="12065" rIns="0" bIns="0" rtlCol="0">
            <a:spAutoFit/>
          </a:bodyPr>
          <a:lstStyle/>
          <a:p>
            <a:pPr marL="12700">
              <a:lnSpc>
                <a:spcPct val="100000"/>
              </a:lnSpc>
              <a:spcBef>
                <a:spcPts val="95"/>
              </a:spcBef>
            </a:pPr>
            <a:r>
              <a:rPr sz="3600" spc="-50" dirty="0">
                <a:latin typeface="BIZ UDPゴシック" panose="020B0400000000000000" pitchFamily="50" charset="-128"/>
                <a:ea typeface="BIZ UDPゴシック" panose="020B0400000000000000" pitchFamily="50" charset="-128"/>
              </a:rPr>
              <a:t>継続的な自職場指導を実施する環境</a:t>
            </a:r>
          </a:p>
        </p:txBody>
      </p:sp>
      <p:grpSp>
        <p:nvGrpSpPr>
          <p:cNvPr id="6" name="object 6"/>
          <p:cNvGrpSpPr/>
          <p:nvPr/>
        </p:nvGrpSpPr>
        <p:grpSpPr>
          <a:xfrm>
            <a:off x="2036064" y="2244851"/>
            <a:ext cx="2113915" cy="1900555"/>
            <a:chOff x="2036064" y="2244851"/>
            <a:chExt cx="2113915" cy="1900555"/>
          </a:xfrm>
        </p:grpSpPr>
        <p:pic>
          <p:nvPicPr>
            <p:cNvPr id="7" name="object 7"/>
            <p:cNvPicPr/>
            <p:nvPr/>
          </p:nvPicPr>
          <p:blipFill>
            <a:blip r:embed="rId3" cstate="print"/>
            <a:stretch>
              <a:fillRect/>
            </a:stretch>
          </p:blipFill>
          <p:spPr>
            <a:xfrm>
              <a:off x="2036064" y="2244851"/>
              <a:ext cx="2113788" cy="1900428"/>
            </a:xfrm>
            <a:prstGeom prst="rect">
              <a:avLst/>
            </a:prstGeom>
          </p:spPr>
        </p:pic>
        <p:pic>
          <p:nvPicPr>
            <p:cNvPr id="8" name="object 8"/>
            <p:cNvPicPr/>
            <p:nvPr/>
          </p:nvPicPr>
          <p:blipFill>
            <a:blip r:embed="rId4" cstate="print"/>
            <a:stretch>
              <a:fillRect/>
            </a:stretch>
          </p:blipFill>
          <p:spPr>
            <a:xfrm>
              <a:off x="2182368" y="2528315"/>
              <a:ext cx="1822704" cy="1455419"/>
            </a:xfrm>
            <a:prstGeom prst="rect">
              <a:avLst/>
            </a:prstGeom>
          </p:spPr>
        </p:pic>
        <p:sp>
          <p:nvSpPr>
            <p:cNvPr id="9" name="object 9"/>
            <p:cNvSpPr/>
            <p:nvPr/>
          </p:nvSpPr>
          <p:spPr>
            <a:xfrm>
              <a:off x="2095500" y="2285999"/>
              <a:ext cx="1999614" cy="1786255"/>
            </a:xfrm>
            <a:custGeom>
              <a:avLst/>
              <a:gdLst/>
              <a:ahLst/>
              <a:cxnLst/>
              <a:rect l="l" t="t" r="r" b="b"/>
              <a:pathLst>
                <a:path w="1999614" h="1786254">
                  <a:moveTo>
                    <a:pt x="999744" y="0"/>
                  </a:moveTo>
                  <a:lnTo>
                    <a:pt x="948292" y="1161"/>
                  </a:lnTo>
                  <a:lnTo>
                    <a:pt x="897517" y="4610"/>
                  </a:lnTo>
                  <a:lnTo>
                    <a:pt x="847480" y="10289"/>
                  </a:lnTo>
                  <a:lnTo>
                    <a:pt x="798245" y="18142"/>
                  </a:lnTo>
                  <a:lnTo>
                    <a:pt x="749874" y="28113"/>
                  </a:lnTo>
                  <a:lnTo>
                    <a:pt x="702431" y="40146"/>
                  </a:lnTo>
                  <a:lnTo>
                    <a:pt x="655977" y="54186"/>
                  </a:lnTo>
                  <a:lnTo>
                    <a:pt x="610576" y="70175"/>
                  </a:lnTo>
                  <a:lnTo>
                    <a:pt x="566290" y="88058"/>
                  </a:lnTo>
                  <a:lnTo>
                    <a:pt x="523183" y="107779"/>
                  </a:lnTo>
                  <a:lnTo>
                    <a:pt x="481316" y="129282"/>
                  </a:lnTo>
                  <a:lnTo>
                    <a:pt x="440754" y="152510"/>
                  </a:lnTo>
                  <a:lnTo>
                    <a:pt x="401558" y="177407"/>
                  </a:lnTo>
                  <a:lnTo>
                    <a:pt x="363792" y="203918"/>
                  </a:lnTo>
                  <a:lnTo>
                    <a:pt x="327517" y="231987"/>
                  </a:lnTo>
                  <a:lnTo>
                    <a:pt x="292798" y="261556"/>
                  </a:lnTo>
                  <a:lnTo>
                    <a:pt x="259696" y="292571"/>
                  </a:lnTo>
                  <a:lnTo>
                    <a:pt x="228275" y="324974"/>
                  </a:lnTo>
                  <a:lnTo>
                    <a:pt x="198598" y="358711"/>
                  </a:lnTo>
                  <a:lnTo>
                    <a:pt x="170726" y="393724"/>
                  </a:lnTo>
                  <a:lnTo>
                    <a:pt x="144724" y="429959"/>
                  </a:lnTo>
                  <a:lnTo>
                    <a:pt x="120653" y="467357"/>
                  </a:lnTo>
                  <a:lnTo>
                    <a:pt x="98576" y="505865"/>
                  </a:lnTo>
                  <a:lnTo>
                    <a:pt x="78557" y="545425"/>
                  </a:lnTo>
                  <a:lnTo>
                    <a:pt x="60658" y="585981"/>
                  </a:lnTo>
                  <a:lnTo>
                    <a:pt x="44942" y="627478"/>
                  </a:lnTo>
                  <a:lnTo>
                    <a:pt x="31471" y="669859"/>
                  </a:lnTo>
                  <a:lnTo>
                    <a:pt x="20309" y="713068"/>
                  </a:lnTo>
                  <a:lnTo>
                    <a:pt x="11518" y="757049"/>
                  </a:lnTo>
                  <a:lnTo>
                    <a:pt x="5160" y="801746"/>
                  </a:lnTo>
                  <a:lnTo>
                    <a:pt x="1300" y="847103"/>
                  </a:lnTo>
                  <a:lnTo>
                    <a:pt x="0" y="893063"/>
                  </a:lnTo>
                  <a:lnTo>
                    <a:pt x="1300" y="939024"/>
                  </a:lnTo>
                  <a:lnTo>
                    <a:pt x="5160" y="984381"/>
                  </a:lnTo>
                  <a:lnTo>
                    <a:pt x="11518" y="1029078"/>
                  </a:lnTo>
                  <a:lnTo>
                    <a:pt x="20309" y="1073059"/>
                  </a:lnTo>
                  <a:lnTo>
                    <a:pt x="31471" y="1116268"/>
                  </a:lnTo>
                  <a:lnTo>
                    <a:pt x="44942" y="1158649"/>
                  </a:lnTo>
                  <a:lnTo>
                    <a:pt x="60658" y="1200146"/>
                  </a:lnTo>
                  <a:lnTo>
                    <a:pt x="78557" y="1240702"/>
                  </a:lnTo>
                  <a:lnTo>
                    <a:pt x="98576" y="1280262"/>
                  </a:lnTo>
                  <a:lnTo>
                    <a:pt x="120653" y="1318770"/>
                  </a:lnTo>
                  <a:lnTo>
                    <a:pt x="144724" y="1356168"/>
                  </a:lnTo>
                  <a:lnTo>
                    <a:pt x="170726" y="1392403"/>
                  </a:lnTo>
                  <a:lnTo>
                    <a:pt x="198598" y="1427416"/>
                  </a:lnTo>
                  <a:lnTo>
                    <a:pt x="228275" y="1461153"/>
                  </a:lnTo>
                  <a:lnTo>
                    <a:pt x="259696" y="1493556"/>
                  </a:lnTo>
                  <a:lnTo>
                    <a:pt x="292798" y="1524571"/>
                  </a:lnTo>
                  <a:lnTo>
                    <a:pt x="327517" y="1554140"/>
                  </a:lnTo>
                  <a:lnTo>
                    <a:pt x="363792" y="1582209"/>
                  </a:lnTo>
                  <a:lnTo>
                    <a:pt x="401558" y="1608720"/>
                  </a:lnTo>
                  <a:lnTo>
                    <a:pt x="440754" y="1633617"/>
                  </a:lnTo>
                  <a:lnTo>
                    <a:pt x="481316" y="1656845"/>
                  </a:lnTo>
                  <a:lnTo>
                    <a:pt x="523183" y="1678348"/>
                  </a:lnTo>
                  <a:lnTo>
                    <a:pt x="566290" y="1698069"/>
                  </a:lnTo>
                  <a:lnTo>
                    <a:pt x="610576" y="1715952"/>
                  </a:lnTo>
                  <a:lnTo>
                    <a:pt x="655977" y="1731941"/>
                  </a:lnTo>
                  <a:lnTo>
                    <a:pt x="702431" y="1745981"/>
                  </a:lnTo>
                  <a:lnTo>
                    <a:pt x="749874" y="1758014"/>
                  </a:lnTo>
                  <a:lnTo>
                    <a:pt x="798245" y="1767985"/>
                  </a:lnTo>
                  <a:lnTo>
                    <a:pt x="847480" y="1775838"/>
                  </a:lnTo>
                  <a:lnTo>
                    <a:pt x="897517" y="1781517"/>
                  </a:lnTo>
                  <a:lnTo>
                    <a:pt x="948292" y="1784966"/>
                  </a:lnTo>
                  <a:lnTo>
                    <a:pt x="999744" y="1786127"/>
                  </a:lnTo>
                  <a:lnTo>
                    <a:pt x="1051195" y="1784966"/>
                  </a:lnTo>
                  <a:lnTo>
                    <a:pt x="1101970" y="1781517"/>
                  </a:lnTo>
                  <a:lnTo>
                    <a:pt x="1152007" y="1775838"/>
                  </a:lnTo>
                  <a:lnTo>
                    <a:pt x="1201242" y="1767985"/>
                  </a:lnTo>
                  <a:lnTo>
                    <a:pt x="1249613" y="1758014"/>
                  </a:lnTo>
                  <a:lnTo>
                    <a:pt x="1297056" y="1745981"/>
                  </a:lnTo>
                  <a:lnTo>
                    <a:pt x="1343510" y="1731941"/>
                  </a:lnTo>
                  <a:lnTo>
                    <a:pt x="1388911" y="1715952"/>
                  </a:lnTo>
                  <a:lnTo>
                    <a:pt x="1433197" y="1698069"/>
                  </a:lnTo>
                  <a:lnTo>
                    <a:pt x="1476304" y="1678348"/>
                  </a:lnTo>
                  <a:lnTo>
                    <a:pt x="1518171" y="1656845"/>
                  </a:lnTo>
                  <a:lnTo>
                    <a:pt x="1558733" y="1633617"/>
                  </a:lnTo>
                  <a:lnTo>
                    <a:pt x="1597929" y="1608720"/>
                  </a:lnTo>
                  <a:lnTo>
                    <a:pt x="1635695" y="1582209"/>
                  </a:lnTo>
                  <a:lnTo>
                    <a:pt x="1671970" y="1554140"/>
                  </a:lnTo>
                  <a:lnTo>
                    <a:pt x="1706689" y="1524571"/>
                  </a:lnTo>
                  <a:lnTo>
                    <a:pt x="1739791" y="1493556"/>
                  </a:lnTo>
                  <a:lnTo>
                    <a:pt x="1771212" y="1461153"/>
                  </a:lnTo>
                  <a:lnTo>
                    <a:pt x="1800889" y="1427416"/>
                  </a:lnTo>
                  <a:lnTo>
                    <a:pt x="1828761" y="1392403"/>
                  </a:lnTo>
                  <a:lnTo>
                    <a:pt x="1854763" y="1356168"/>
                  </a:lnTo>
                  <a:lnTo>
                    <a:pt x="1878834" y="1318770"/>
                  </a:lnTo>
                  <a:lnTo>
                    <a:pt x="1900911" y="1280262"/>
                  </a:lnTo>
                  <a:lnTo>
                    <a:pt x="1920930" y="1240702"/>
                  </a:lnTo>
                  <a:lnTo>
                    <a:pt x="1938829" y="1200146"/>
                  </a:lnTo>
                  <a:lnTo>
                    <a:pt x="1954545" y="1158649"/>
                  </a:lnTo>
                  <a:lnTo>
                    <a:pt x="1968016" y="1116268"/>
                  </a:lnTo>
                  <a:lnTo>
                    <a:pt x="1979178" y="1073059"/>
                  </a:lnTo>
                  <a:lnTo>
                    <a:pt x="1987969" y="1029078"/>
                  </a:lnTo>
                  <a:lnTo>
                    <a:pt x="1994327" y="984381"/>
                  </a:lnTo>
                  <a:lnTo>
                    <a:pt x="1998187" y="939024"/>
                  </a:lnTo>
                  <a:lnTo>
                    <a:pt x="1999488" y="893063"/>
                  </a:lnTo>
                  <a:lnTo>
                    <a:pt x="1998187" y="847103"/>
                  </a:lnTo>
                  <a:lnTo>
                    <a:pt x="1994327" y="801746"/>
                  </a:lnTo>
                  <a:lnTo>
                    <a:pt x="1987969" y="757049"/>
                  </a:lnTo>
                  <a:lnTo>
                    <a:pt x="1979178" y="713068"/>
                  </a:lnTo>
                  <a:lnTo>
                    <a:pt x="1968016" y="669859"/>
                  </a:lnTo>
                  <a:lnTo>
                    <a:pt x="1954545" y="627478"/>
                  </a:lnTo>
                  <a:lnTo>
                    <a:pt x="1938829" y="585981"/>
                  </a:lnTo>
                  <a:lnTo>
                    <a:pt x="1920930" y="545425"/>
                  </a:lnTo>
                  <a:lnTo>
                    <a:pt x="1900911" y="505865"/>
                  </a:lnTo>
                  <a:lnTo>
                    <a:pt x="1878834" y="467357"/>
                  </a:lnTo>
                  <a:lnTo>
                    <a:pt x="1854763" y="429959"/>
                  </a:lnTo>
                  <a:lnTo>
                    <a:pt x="1828761" y="393724"/>
                  </a:lnTo>
                  <a:lnTo>
                    <a:pt x="1800889" y="358711"/>
                  </a:lnTo>
                  <a:lnTo>
                    <a:pt x="1771212" y="324974"/>
                  </a:lnTo>
                  <a:lnTo>
                    <a:pt x="1739791" y="292571"/>
                  </a:lnTo>
                  <a:lnTo>
                    <a:pt x="1706689" y="261556"/>
                  </a:lnTo>
                  <a:lnTo>
                    <a:pt x="1671970" y="231987"/>
                  </a:lnTo>
                  <a:lnTo>
                    <a:pt x="1635695" y="203918"/>
                  </a:lnTo>
                  <a:lnTo>
                    <a:pt x="1597929" y="177407"/>
                  </a:lnTo>
                  <a:lnTo>
                    <a:pt x="1558733" y="152510"/>
                  </a:lnTo>
                  <a:lnTo>
                    <a:pt x="1518171" y="129282"/>
                  </a:lnTo>
                  <a:lnTo>
                    <a:pt x="1476304" y="107779"/>
                  </a:lnTo>
                  <a:lnTo>
                    <a:pt x="1433197" y="88058"/>
                  </a:lnTo>
                  <a:lnTo>
                    <a:pt x="1388911" y="70175"/>
                  </a:lnTo>
                  <a:lnTo>
                    <a:pt x="1343510" y="54186"/>
                  </a:lnTo>
                  <a:lnTo>
                    <a:pt x="1297056" y="40146"/>
                  </a:lnTo>
                  <a:lnTo>
                    <a:pt x="1249613" y="28113"/>
                  </a:lnTo>
                  <a:lnTo>
                    <a:pt x="1201242" y="18142"/>
                  </a:lnTo>
                  <a:lnTo>
                    <a:pt x="1152007" y="10289"/>
                  </a:lnTo>
                  <a:lnTo>
                    <a:pt x="1101970" y="4610"/>
                  </a:lnTo>
                  <a:lnTo>
                    <a:pt x="1051195" y="1161"/>
                  </a:lnTo>
                  <a:lnTo>
                    <a:pt x="999744" y="0"/>
                  </a:lnTo>
                  <a:close/>
                </a:path>
              </a:pathLst>
            </a:custGeom>
            <a:solidFill>
              <a:srgbClr val="A9D18E"/>
            </a:solidFill>
          </p:spPr>
          <p:txBody>
            <a:bodyPr wrap="square" lIns="0" tIns="0" rIns="0" bIns="0" rtlCol="0"/>
            <a:lstStyle/>
            <a:p>
              <a:endParaRPr/>
            </a:p>
          </p:txBody>
        </p:sp>
      </p:grpSp>
      <p:grpSp>
        <p:nvGrpSpPr>
          <p:cNvPr id="10" name="object 10"/>
          <p:cNvGrpSpPr/>
          <p:nvPr/>
        </p:nvGrpSpPr>
        <p:grpSpPr>
          <a:xfrm>
            <a:off x="6919790" y="2137155"/>
            <a:ext cx="2472055" cy="2115820"/>
            <a:chOff x="6536435" y="2173223"/>
            <a:chExt cx="2472055" cy="2115820"/>
          </a:xfrm>
        </p:grpSpPr>
        <p:pic>
          <p:nvPicPr>
            <p:cNvPr id="11" name="object 11"/>
            <p:cNvPicPr/>
            <p:nvPr/>
          </p:nvPicPr>
          <p:blipFill>
            <a:blip r:embed="rId5" cstate="print"/>
            <a:stretch>
              <a:fillRect/>
            </a:stretch>
          </p:blipFill>
          <p:spPr>
            <a:xfrm>
              <a:off x="6536435" y="2173223"/>
              <a:ext cx="2471928" cy="2115312"/>
            </a:xfrm>
            <a:prstGeom prst="rect">
              <a:avLst/>
            </a:prstGeom>
          </p:spPr>
        </p:pic>
        <p:pic>
          <p:nvPicPr>
            <p:cNvPr id="12" name="object 12"/>
            <p:cNvPicPr/>
            <p:nvPr/>
          </p:nvPicPr>
          <p:blipFill>
            <a:blip r:embed="rId6" cstate="print"/>
            <a:stretch>
              <a:fillRect/>
            </a:stretch>
          </p:blipFill>
          <p:spPr>
            <a:xfrm>
              <a:off x="6790943" y="2641091"/>
              <a:ext cx="1961388" cy="1287779"/>
            </a:xfrm>
            <a:prstGeom prst="rect">
              <a:avLst/>
            </a:prstGeom>
          </p:spPr>
        </p:pic>
        <p:sp>
          <p:nvSpPr>
            <p:cNvPr id="13" name="object 13"/>
            <p:cNvSpPr/>
            <p:nvPr/>
          </p:nvSpPr>
          <p:spPr>
            <a:xfrm>
              <a:off x="6595871" y="2214371"/>
              <a:ext cx="2357755" cy="2001520"/>
            </a:xfrm>
            <a:custGeom>
              <a:avLst/>
              <a:gdLst/>
              <a:ahLst/>
              <a:cxnLst/>
              <a:rect l="l" t="t" r="r" b="b"/>
              <a:pathLst>
                <a:path w="2357754" h="2001520">
                  <a:moveTo>
                    <a:pt x="1178813" y="0"/>
                  </a:moveTo>
                  <a:lnTo>
                    <a:pt x="1126307" y="974"/>
                  </a:lnTo>
                  <a:lnTo>
                    <a:pt x="1074389" y="3872"/>
                  </a:lnTo>
                  <a:lnTo>
                    <a:pt x="1023107" y="8651"/>
                  </a:lnTo>
                  <a:lnTo>
                    <a:pt x="972508" y="15271"/>
                  </a:lnTo>
                  <a:lnTo>
                    <a:pt x="922641" y="23692"/>
                  </a:lnTo>
                  <a:lnTo>
                    <a:pt x="873554" y="33873"/>
                  </a:lnTo>
                  <a:lnTo>
                    <a:pt x="825294" y="45773"/>
                  </a:lnTo>
                  <a:lnTo>
                    <a:pt x="777909" y="59351"/>
                  </a:lnTo>
                  <a:lnTo>
                    <a:pt x="731448" y="74567"/>
                  </a:lnTo>
                  <a:lnTo>
                    <a:pt x="685958" y="91381"/>
                  </a:lnTo>
                  <a:lnTo>
                    <a:pt x="641487" y="109751"/>
                  </a:lnTo>
                  <a:lnTo>
                    <a:pt x="598083" y="129637"/>
                  </a:lnTo>
                  <a:lnTo>
                    <a:pt x="555795" y="150998"/>
                  </a:lnTo>
                  <a:lnTo>
                    <a:pt x="514669" y="173793"/>
                  </a:lnTo>
                  <a:lnTo>
                    <a:pt x="474754" y="197983"/>
                  </a:lnTo>
                  <a:lnTo>
                    <a:pt x="436098" y="223526"/>
                  </a:lnTo>
                  <a:lnTo>
                    <a:pt x="398749" y="250381"/>
                  </a:lnTo>
                  <a:lnTo>
                    <a:pt x="362755" y="278508"/>
                  </a:lnTo>
                  <a:lnTo>
                    <a:pt x="328163" y="307867"/>
                  </a:lnTo>
                  <a:lnTo>
                    <a:pt x="295022" y="338416"/>
                  </a:lnTo>
                  <a:lnTo>
                    <a:pt x="263379" y="370115"/>
                  </a:lnTo>
                  <a:lnTo>
                    <a:pt x="233283" y="402923"/>
                  </a:lnTo>
                  <a:lnTo>
                    <a:pt x="204781" y="436800"/>
                  </a:lnTo>
                  <a:lnTo>
                    <a:pt x="177921" y="471704"/>
                  </a:lnTo>
                  <a:lnTo>
                    <a:pt x="152752" y="507596"/>
                  </a:lnTo>
                  <a:lnTo>
                    <a:pt x="129320" y="544435"/>
                  </a:lnTo>
                  <a:lnTo>
                    <a:pt x="107675" y="582180"/>
                  </a:lnTo>
                  <a:lnTo>
                    <a:pt x="87864" y="620789"/>
                  </a:lnTo>
                  <a:lnTo>
                    <a:pt x="69934" y="660224"/>
                  </a:lnTo>
                  <a:lnTo>
                    <a:pt x="53935" y="700442"/>
                  </a:lnTo>
                  <a:lnTo>
                    <a:pt x="39913" y="741404"/>
                  </a:lnTo>
                  <a:lnTo>
                    <a:pt x="27917" y="783068"/>
                  </a:lnTo>
                  <a:lnTo>
                    <a:pt x="17994" y="825394"/>
                  </a:lnTo>
                  <a:lnTo>
                    <a:pt x="10194" y="868342"/>
                  </a:lnTo>
                  <a:lnTo>
                    <a:pt x="4562" y="911870"/>
                  </a:lnTo>
                  <a:lnTo>
                    <a:pt x="1148" y="955938"/>
                  </a:lnTo>
                  <a:lnTo>
                    <a:pt x="0" y="1000505"/>
                  </a:lnTo>
                  <a:lnTo>
                    <a:pt x="1148" y="1045073"/>
                  </a:lnTo>
                  <a:lnTo>
                    <a:pt x="4562" y="1089141"/>
                  </a:lnTo>
                  <a:lnTo>
                    <a:pt x="10194" y="1132669"/>
                  </a:lnTo>
                  <a:lnTo>
                    <a:pt x="17994" y="1175617"/>
                  </a:lnTo>
                  <a:lnTo>
                    <a:pt x="27917" y="1217943"/>
                  </a:lnTo>
                  <a:lnTo>
                    <a:pt x="39913" y="1259607"/>
                  </a:lnTo>
                  <a:lnTo>
                    <a:pt x="53935" y="1300569"/>
                  </a:lnTo>
                  <a:lnTo>
                    <a:pt x="69934" y="1340787"/>
                  </a:lnTo>
                  <a:lnTo>
                    <a:pt x="87864" y="1380222"/>
                  </a:lnTo>
                  <a:lnTo>
                    <a:pt x="107675" y="1418831"/>
                  </a:lnTo>
                  <a:lnTo>
                    <a:pt x="129320" y="1456576"/>
                  </a:lnTo>
                  <a:lnTo>
                    <a:pt x="152752" y="1493415"/>
                  </a:lnTo>
                  <a:lnTo>
                    <a:pt x="177921" y="1529307"/>
                  </a:lnTo>
                  <a:lnTo>
                    <a:pt x="204781" y="1564211"/>
                  </a:lnTo>
                  <a:lnTo>
                    <a:pt x="233283" y="1598088"/>
                  </a:lnTo>
                  <a:lnTo>
                    <a:pt x="263379" y="1630896"/>
                  </a:lnTo>
                  <a:lnTo>
                    <a:pt x="295022" y="1662595"/>
                  </a:lnTo>
                  <a:lnTo>
                    <a:pt x="328163" y="1693144"/>
                  </a:lnTo>
                  <a:lnTo>
                    <a:pt x="362755" y="1722503"/>
                  </a:lnTo>
                  <a:lnTo>
                    <a:pt x="398749" y="1750630"/>
                  </a:lnTo>
                  <a:lnTo>
                    <a:pt x="436098" y="1777485"/>
                  </a:lnTo>
                  <a:lnTo>
                    <a:pt x="474754" y="1803028"/>
                  </a:lnTo>
                  <a:lnTo>
                    <a:pt x="514669" y="1827218"/>
                  </a:lnTo>
                  <a:lnTo>
                    <a:pt x="555795" y="1850013"/>
                  </a:lnTo>
                  <a:lnTo>
                    <a:pt x="598083" y="1871374"/>
                  </a:lnTo>
                  <a:lnTo>
                    <a:pt x="641487" y="1891260"/>
                  </a:lnTo>
                  <a:lnTo>
                    <a:pt x="685958" y="1909630"/>
                  </a:lnTo>
                  <a:lnTo>
                    <a:pt x="731448" y="1926444"/>
                  </a:lnTo>
                  <a:lnTo>
                    <a:pt x="777909" y="1941660"/>
                  </a:lnTo>
                  <a:lnTo>
                    <a:pt x="825294" y="1955238"/>
                  </a:lnTo>
                  <a:lnTo>
                    <a:pt x="873554" y="1967138"/>
                  </a:lnTo>
                  <a:lnTo>
                    <a:pt x="922641" y="1977319"/>
                  </a:lnTo>
                  <a:lnTo>
                    <a:pt x="972508" y="1985740"/>
                  </a:lnTo>
                  <a:lnTo>
                    <a:pt x="1023107" y="1992360"/>
                  </a:lnTo>
                  <a:lnTo>
                    <a:pt x="1074389" y="1997139"/>
                  </a:lnTo>
                  <a:lnTo>
                    <a:pt x="1126307" y="2000037"/>
                  </a:lnTo>
                  <a:lnTo>
                    <a:pt x="1178813" y="2001011"/>
                  </a:lnTo>
                  <a:lnTo>
                    <a:pt x="1231320" y="2000037"/>
                  </a:lnTo>
                  <a:lnTo>
                    <a:pt x="1283238" y="1997139"/>
                  </a:lnTo>
                  <a:lnTo>
                    <a:pt x="1334520" y="1992360"/>
                  </a:lnTo>
                  <a:lnTo>
                    <a:pt x="1385119" y="1985740"/>
                  </a:lnTo>
                  <a:lnTo>
                    <a:pt x="1434986" y="1977319"/>
                  </a:lnTo>
                  <a:lnTo>
                    <a:pt x="1484073" y="1967138"/>
                  </a:lnTo>
                  <a:lnTo>
                    <a:pt x="1532333" y="1955238"/>
                  </a:lnTo>
                  <a:lnTo>
                    <a:pt x="1579718" y="1941660"/>
                  </a:lnTo>
                  <a:lnTo>
                    <a:pt x="1626179" y="1926444"/>
                  </a:lnTo>
                  <a:lnTo>
                    <a:pt x="1671669" y="1909630"/>
                  </a:lnTo>
                  <a:lnTo>
                    <a:pt x="1716140" y="1891260"/>
                  </a:lnTo>
                  <a:lnTo>
                    <a:pt x="1759544" y="1871374"/>
                  </a:lnTo>
                  <a:lnTo>
                    <a:pt x="1801832" y="1850013"/>
                  </a:lnTo>
                  <a:lnTo>
                    <a:pt x="1842958" y="1827218"/>
                  </a:lnTo>
                  <a:lnTo>
                    <a:pt x="1882873" y="1803028"/>
                  </a:lnTo>
                  <a:lnTo>
                    <a:pt x="1921529" y="1777485"/>
                  </a:lnTo>
                  <a:lnTo>
                    <a:pt x="1958878" y="1750630"/>
                  </a:lnTo>
                  <a:lnTo>
                    <a:pt x="1994872" y="1722503"/>
                  </a:lnTo>
                  <a:lnTo>
                    <a:pt x="2029464" y="1693144"/>
                  </a:lnTo>
                  <a:lnTo>
                    <a:pt x="2062605" y="1662595"/>
                  </a:lnTo>
                  <a:lnTo>
                    <a:pt x="2094248" y="1630896"/>
                  </a:lnTo>
                  <a:lnTo>
                    <a:pt x="2124344" y="1598088"/>
                  </a:lnTo>
                  <a:lnTo>
                    <a:pt x="2152846" y="1564211"/>
                  </a:lnTo>
                  <a:lnTo>
                    <a:pt x="2179706" y="1529307"/>
                  </a:lnTo>
                  <a:lnTo>
                    <a:pt x="2204875" y="1493415"/>
                  </a:lnTo>
                  <a:lnTo>
                    <a:pt x="2228307" y="1456576"/>
                  </a:lnTo>
                  <a:lnTo>
                    <a:pt x="2249952" y="1418831"/>
                  </a:lnTo>
                  <a:lnTo>
                    <a:pt x="2269763" y="1380222"/>
                  </a:lnTo>
                  <a:lnTo>
                    <a:pt x="2287693" y="1340787"/>
                  </a:lnTo>
                  <a:lnTo>
                    <a:pt x="2303692" y="1300569"/>
                  </a:lnTo>
                  <a:lnTo>
                    <a:pt x="2317714" y="1259607"/>
                  </a:lnTo>
                  <a:lnTo>
                    <a:pt x="2329710" y="1217943"/>
                  </a:lnTo>
                  <a:lnTo>
                    <a:pt x="2339633" y="1175617"/>
                  </a:lnTo>
                  <a:lnTo>
                    <a:pt x="2347433" y="1132669"/>
                  </a:lnTo>
                  <a:lnTo>
                    <a:pt x="2353065" y="1089141"/>
                  </a:lnTo>
                  <a:lnTo>
                    <a:pt x="2356479" y="1045073"/>
                  </a:lnTo>
                  <a:lnTo>
                    <a:pt x="2357628" y="1000505"/>
                  </a:lnTo>
                  <a:lnTo>
                    <a:pt x="2356479" y="955938"/>
                  </a:lnTo>
                  <a:lnTo>
                    <a:pt x="2353065" y="911870"/>
                  </a:lnTo>
                  <a:lnTo>
                    <a:pt x="2347433" y="868342"/>
                  </a:lnTo>
                  <a:lnTo>
                    <a:pt x="2339633" y="825394"/>
                  </a:lnTo>
                  <a:lnTo>
                    <a:pt x="2329710" y="783068"/>
                  </a:lnTo>
                  <a:lnTo>
                    <a:pt x="2317714" y="741404"/>
                  </a:lnTo>
                  <a:lnTo>
                    <a:pt x="2303692" y="700442"/>
                  </a:lnTo>
                  <a:lnTo>
                    <a:pt x="2287693" y="660224"/>
                  </a:lnTo>
                  <a:lnTo>
                    <a:pt x="2269763" y="620789"/>
                  </a:lnTo>
                  <a:lnTo>
                    <a:pt x="2249952" y="582180"/>
                  </a:lnTo>
                  <a:lnTo>
                    <a:pt x="2228307" y="544435"/>
                  </a:lnTo>
                  <a:lnTo>
                    <a:pt x="2204875" y="507596"/>
                  </a:lnTo>
                  <a:lnTo>
                    <a:pt x="2179706" y="471704"/>
                  </a:lnTo>
                  <a:lnTo>
                    <a:pt x="2152846" y="436800"/>
                  </a:lnTo>
                  <a:lnTo>
                    <a:pt x="2124344" y="402923"/>
                  </a:lnTo>
                  <a:lnTo>
                    <a:pt x="2094248" y="370115"/>
                  </a:lnTo>
                  <a:lnTo>
                    <a:pt x="2062605" y="338416"/>
                  </a:lnTo>
                  <a:lnTo>
                    <a:pt x="2029464" y="307867"/>
                  </a:lnTo>
                  <a:lnTo>
                    <a:pt x="1994872" y="278508"/>
                  </a:lnTo>
                  <a:lnTo>
                    <a:pt x="1958878" y="250381"/>
                  </a:lnTo>
                  <a:lnTo>
                    <a:pt x="1921529" y="223526"/>
                  </a:lnTo>
                  <a:lnTo>
                    <a:pt x="1882873" y="197983"/>
                  </a:lnTo>
                  <a:lnTo>
                    <a:pt x="1842958" y="173793"/>
                  </a:lnTo>
                  <a:lnTo>
                    <a:pt x="1801832" y="150998"/>
                  </a:lnTo>
                  <a:lnTo>
                    <a:pt x="1759544" y="129637"/>
                  </a:lnTo>
                  <a:lnTo>
                    <a:pt x="1716140" y="109751"/>
                  </a:lnTo>
                  <a:lnTo>
                    <a:pt x="1671669" y="91381"/>
                  </a:lnTo>
                  <a:lnTo>
                    <a:pt x="1626179" y="74567"/>
                  </a:lnTo>
                  <a:lnTo>
                    <a:pt x="1579718" y="59351"/>
                  </a:lnTo>
                  <a:lnTo>
                    <a:pt x="1532333" y="45773"/>
                  </a:lnTo>
                  <a:lnTo>
                    <a:pt x="1484073" y="33873"/>
                  </a:lnTo>
                  <a:lnTo>
                    <a:pt x="1434986" y="23692"/>
                  </a:lnTo>
                  <a:lnTo>
                    <a:pt x="1385119" y="15271"/>
                  </a:lnTo>
                  <a:lnTo>
                    <a:pt x="1334520" y="8651"/>
                  </a:lnTo>
                  <a:lnTo>
                    <a:pt x="1283238" y="3872"/>
                  </a:lnTo>
                  <a:lnTo>
                    <a:pt x="1231320" y="974"/>
                  </a:lnTo>
                  <a:lnTo>
                    <a:pt x="1178813" y="0"/>
                  </a:lnTo>
                  <a:close/>
                </a:path>
              </a:pathLst>
            </a:custGeom>
            <a:solidFill>
              <a:srgbClr val="FFD966"/>
            </a:solidFill>
          </p:spPr>
          <p:txBody>
            <a:bodyPr wrap="square" lIns="0" tIns="0" rIns="0" bIns="0" rtlCol="0"/>
            <a:lstStyle/>
            <a:p>
              <a:endParaRPr/>
            </a:p>
          </p:txBody>
        </p:sp>
      </p:grpSp>
      <p:sp>
        <p:nvSpPr>
          <p:cNvPr id="14" name="object 14"/>
          <p:cNvSpPr txBox="1"/>
          <p:nvPr/>
        </p:nvSpPr>
        <p:spPr>
          <a:xfrm>
            <a:off x="7432044" y="2836620"/>
            <a:ext cx="1445895" cy="878840"/>
          </a:xfrm>
          <a:prstGeom prst="rect">
            <a:avLst/>
          </a:prstGeom>
        </p:spPr>
        <p:txBody>
          <a:bodyPr vert="horz" wrap="square" lIns="0" tIns="12065" rIns="0" bIns="0" rtlCol="0">
            <a:spAutoFit/>
          </a:bodyPr>
          <a:lstStyle/>
          <a:p>
            <a:pPr marL="12700" marR="5080" indent="177800">
              <a:lnSpc>
                <a:spcPct val="100000"/>
              </a:lnSpc>
              <a:spcBef>
                <a:spcPts val="95"/>
              </a:spcBef>
            </a:pPr>
            <a:r>
              <a:rPr sz="2800" b="1" spc="-45" dirty="0">
                <a:latin typeface="BIZ UDPゴシック"/>
                <a:cs typeface="BIZ UDPゴシック"/>
              </a:rPr>
              <a:t>研修の</a:t>
            </a:r>
            <a:r>
              <a:rPr sz="2800" b="1" spc="-40" dirty="0">
                <a:latin typeface="BIZ UDPゴシック"/>
                <a:cs typeface="BIZ UDPゴシック"/>
              </a:rPr>
              <a:t>実施機関</a:t>
            </a:r>
            <a:endParaRPr sz="2800" dirty="0">
              <a:latin typeface="BIZ UDPゴシック"/>
              <a:cs typeface="BIZ UDPゴシック"/>
            </a:endParaRPr>
          </a:p>
        </p:txBody>
      </p:sp>
      <p:sp>
        <p:nvSpPr>
          <p:cNvPr id="15" name="object 15"/>
          <p:cNvSpPr txBox="1"/>
          <p:nvPr/>
        </p:nvSpPr>
        <p:spPr>
          <a:xfrm>
            <a:off x="1380744" y="3785615"/>
            <a:ext cx="3500754" cy="462280"/>
          </a:xfrm>
          <a:prstGeom prst="rect">
            <a:avLst/>
          </a:prstGeom>
          <a:solidFill>
            <a:srgbClr val="FFFFFF"/>
          </a:solidFill>
          <a:ln w="9525">
            <a:solidFill>
              <a:srgbClr val="000000"/>
            </a:solidFill>
          </a:ln>
        </p:spPr>
        <p:txBody>
          <a:bodyPr vert="horz" wrap="square" lIns="0" tIns="63500" rIns="0" bIns="0" rtlCol="0">
            <a:spAutoFit/>
          </a:bodyPr>
          <a:lstStyle/>
          <a:p>
            <a:pPr marL="400050">
              <a:lnSpc>
                <a:spcPct val="100000"/>
              </a:lnSpc>
              <a:spcBef>
                <a:spcPts val="500"/>
              </a:spcBef>
            </a:pPr>
            <a:r>
              <a:rPr sz="2400" b="1" spc="-10" dirty="0">
                <a:latin typeface="BIZ UDPゴシック"/>
                <a:cs typeface="BIZ UDPゴシック"/>
              </a:rPr>
              <a:t>サービス管理責任者</a:t>
            </a:r>
            <a:endParaRPr sz="2400">
              <a:latin typeface="BIZ UDPゴシック"/>
              <a:cs typeface="BIZ UDPゴシック"/>
            </a:endParaRPr>
          </a:p>
        </p:txBody>
      </p:sp>
      <p:grpSp>
        <p:nvGrpSpPr>
          <p:cNvPr id="16" name="object 16"/>
          <p:cNvGrpSpPr/>
          <p:nvPr/>
        </p:nvGrpSpPr>
        <p:grpSpPr>
          <a:xfrm>
            <a:off x="749808" y="4389107"/>
            <a:ext cx="1329055" cy="970915"/>
            <a:chOff x="749808" y="4389107"/>
            <a:chExt cx="1329055" cy="970915"/>
          </a:xfrm>
        </p:grpSpPr>
        <p:pic>
          <p:nvPicPr>
            <p:cNvPr id="17" name="object 17"/>
            <p:cNvPicPr/>
            <p:nvPr/>
          </p:nvPicPr>
          <p:blipFill>
            <a:blip r:embed="rId7" cstate="print"/>
            <a:stretch>
              <a:fillRect/>
            </a:stretch>
          </p:blipFill>
          <p:spPr>
            <a:xfrm>
              <a:off x="749808" y="4389107"/>
              <a:ext cx="1328928" cy="970800"/>
            </a:xfrm>
            <a:prstGeom prst="rect">
              <a:avLst/>
            </a:prstGeom>
          </p:spPr>
        </p:pic>
        <p:pic>
          <p:nvPicPr>
            <p:cNvPr id="18" name="object 18"/>
            <p:cNvPicPr/>
            <p:nvPr/>
          </p:nvPicPr>
          <p:blipFill>
            <a:blip r:embed="rId8" cstate="print"/>
            <a:stretch>
              <a:fillRect/>
            </a:stretch>
          </p:blipFill>
          <p:spPr>
            <a:xfrm>
              <a:off x="868680" y="4543043"/>
              <a:ext cx="1089672" cy="754380"/>
            </a:xfrm>
            <a:prstGeom prst="rect">
              <a:avLst/>
            </a:prstGeom>
          </p:spPr>
        </p:pic>
        <p:pic>
          <p:nvPicPr>
            <p:cNvPr id="19" name="object 19"/>
            <p:cNvPicPr/>
            <p:nvPr/>
          </p:nvPicPr>
          <p:blipFill>
            <a:blip r:embed="rId9" cstate="print"/>
            <a:stretch>
              <a:fillRect/>
            </a:stretch>
          </p:blipFill>
          <p:spPr>
            <a:xfrm>
              <a:off x="809244" y="4428743"/>
              <a:ext cx="1214628" cy="858012"/>
            </a:xfrm>
            <a:prstGeom prst="rect">
              <a:avLst/>
            </a:prstGeom>
          </p:spPr>
        </p:pic>
      </p:grpSp>
      <p:sp>
        <p:nvSpPr>
          <p:cNvPr id="20" name="object 20"/>
          <p:cNvSpPr txBox="1"/>
          <p:nvPr/>
        </p:nvSpPr>
        <p:spPr>
          <a:xfrm>
            <a:off x="1098905" y="4679645"/>
            <a:ext cx="635000" cy="391795"/>
          </a:xfrm>
          <a:prstGeom prst="rect">
            <a:avLst/>
          </a:prstGeom>
        </p:spPr>
        <p:txBody>
          <a:bodyPr vert="horz" wrap="square" lIns="0" tIns="12700" rIns="0" bIns="0" rtlCol="0">
            <a:spAutoFit/>
          </a:bodyPr>
          <a:lstStyle/>
          <a:p>
            <a:pPr marL="12700">
              <a:lnSpc>
                <a:spcPct val="100000"/>
              </a:lnSpc>
              <a:spcBef>
                <a:spcPts val="100"/>
              </a:spcBef>
            </a:pPr>
            <a:r>
              <a:rPr sz="2400" spc="-30" dirty="0">
                <a:latin typeface="BIZ UDPゴシック"/>
                <a:cs typeface="BIZ UDPゴシック"/>
              </a:rPr>
              <a:t>職員</a:t>
            </a:r>
            <a:endParaRPr sz="2400" dirty="0">
              <a:latin typeface="BIZ UDPゴシック"/>
              <a:cs typeface="BIZ UDPゴシック"/>
            </a:endParaRPr>
          </a:p>
        </p:txBody>
      </p:sp>
      <p:grpSp>
        <p:nvGrpSpPr>
          <p:cNvPr id="21" name="object 21"/>
          <p:cNvGrpSpPr/>
          <p:nvPr/>
        </p:nvGrpSpPr>
        <p:grpSpPr>
          <a:xfrm>
            <a:off x="1178052" y="5247132"/>
            <a:ext cx="1329055" cy="969644"/>
            <a:chOff x="1178052" y="5247132"/>
            <a:chExt cx="1329055" cy="969644"/>
          </a:xfrm>
        </p:grpSpPr>
        <p:pic>
          <p:nvPicPr>
            <p:cNvPr id="22" name="object 22"/>
            <p:cNvPicPr/>
            <p:nvPr/>
          </p:nvPicPr>
          <p:blipFill>
            <a:blip r:embed="rId10" cstate="print"/>
            <a:stretch>
              <a:fillRect/>
            </a:stretch>
          </p:blipFill>
          <p:spPr>
            <a:xfrm>
              <a:off x="1178052" y="5247132"/>
              <a:ext cx="1328928" cy="969289"/>
            </a:xfrm>
            <a:prstGeom prst="rect">
              <a:avLst/>
            </a:prstGeom>
          </p:spPr>
        </p:pic>
        <p:pic>
          <p:nvPicPr>
            <p:cNvPr id="23" name="object 23"/>
            <p:cNvPicPr/>
            <p:nvPr/>
          </p:nvPicPr>
          <p:blipFill>
            <a:blip r:embed="rId11" cstate="print"/>
            <a:stretch>
              <a:fillRect/>
            </a:stretch>
          </p:blipFill>
          <p:spPr>
            <a:xfrm>
              <a:off x="1298448" y="5401056"/>
              <a:ext cx="1089672" cy="754380"/>
            </a:xfrm>
            <a:prstGeom prst="rect">
              <a:avLst/>
            </a:prstGeom>
          </p:spPr>
        </p:pic>
        <p:pic>
          <p:nvPicPr>
            <p:cNvPr id="24" name="object 24"/>
            <p:cNvPicPr/>
            <p:nvPr/>
          </p:nvPicPr>
          <p:blipFill>
            <a:blip r:embed="rId12" cstate="print"/>
            <a:stretch>
              <a:fillRect/>
            </a:stretch>
          </p:blipFill>
          <p:spPr>
            <a:xfrm>
              <a:off x="1237488" y="5286756"/>
              <a:ext cx="1214628" cy="856488"/>
            </a:xfrm>
            <a:prstGeom prst="rect">
              <a:avLst/>
            </a:prstGeom>
          </p:spPr>
        </p:pic>
      </p:grpSp>
      <p:sp>
        <p:nvSpPr>
          <p:cNvPr id="25" name="object 25"/>
          <p:cNvSpPr txBox="1"/>
          <p:nvPr/>
        </p:nvSpPr>
        <p:spPr>
          <a:xfrm>
            <a:off x="1527810" y="5537098"/>
            <a:ext cx="635000" cy="391795"/>
          </a:xfrm>
          <a:prstGeom prst="rect">
            <a:avLst/>
          </a:prstGeom>
        </p:spPr>
        <p:txBody>
          <a:bodyPr vert="horz" wrap="square" lIns="0" tIns="12700" rIns="0" bIns="0" rtlCol="0">
            <a:spAutoFit/>
          </a:bodyPr>
          <a:lstStyle/>
          <a:p>
            <a:pPr marL="12700">
              <a:lnSpc>
                <a:spcPct val="100000"/>
              </a:lnSpc>
              <a:spcBef>
                <a:spcPts val="100"/>
              </a:spcBef>
            </a:pPr>
            <a:r>
              <a:rPr sz="2400" spc="-30" dirty="0">
                <a:latin typeface="BIZ UDPゴシック"/>
                <a:cs typeface="BIZ UDPゴシック"/>
              </a:rPr>
              <a:t>職員</a:t>
            </a:r>
            <a:endParaRPr sz="2400" dirty="0">
              <a:latin typeface="BIZ UDPゴシック"/>
              <a:cs typeface="BIZ UDPゴシック"/>
            </a:endParaRPr>
          </a:p>
        </p:txBody>
      </p:sp>
      <p:grpSp>
        <p:nvGrpSpPr>
          <p:cNvPr id="26" name="object 26"/>
          <p:cNvGrpSpPr/>
          <p:nvPr/>
        </p:nvGrpSpPr>
        <p:grpSpPr>
          <a:xfrm>
            <a:off x="2464307" y="5460491"/>
            <a:ext cx="1329055" cy="970915"/>
            <a:chOff x="2464307" y="5460491"/>
            <a:chExt cx="1329055" cy="970915"/>
          </a:xfrm>
        </p:grpSpPr>
        <p:pic>
          <p:nvPicPr>
            <p:cNvPr id="27" name="object 27"/>
            <p:cNvPicPr/>
            <p:nvPr/>
          </p:nvPicPr>
          <p:blipFill>
            <a:blip r:embed="rId7" cstate="print"/>
            <a:stretch>
              <a:fillRect/>
            </a:stretch>
          </p:blipFill>
          <p:spPr>
            <a:xfrm>
              <a:off x="2464307" y="5460491"/>
              <a:ext cx="1328928" cy="970800"/>
            </a:xfrm>
            <a:prstGeom prst="rect">
              <a:avLst/>
            </a:prstGeom>
          </p:spPr>
        </p:pic>
        <p:pic>
          <p:nvPicPr>
            <p:cNvPr id="28" name="object 28"/>
            <p:cNvPicPr/>
            <p:nvPr/>
          </p:nvPicPr>
          <p:blipFill>
            <a:blip r:embed="rId13" cstate="print"/>
            <a:stretch>
              <a:fillRect/>
            </a:stretch>
          </p:blipFill>
          <p:spPr>
            <a:xfrm>
              <a:off x="2583179" y="5614415"/>
              <a:ext cx="1089672" cy="754380"/>
            </a:xfrm>
            <a:prstGeom prst="rect">
              <a:avLst/>
            </a:prstGeom>
          </p:spPr>
        </p:pic>
        <p:pic>
          <p:nvPicPr>
            <p:cNvPr id="29" name="object 29"/>
            <p:cNvPicPr/>
            <p:nvPr/>
          </p:nvPicPr>
          <p:blipFill>
            <a:blip r:embed="rId14" cstate="print"/>
            <a:stretch>
              <a:fillRect/>
            </a:stretch>
          </p:blipFill>
          <p:spPr>
            <a:xfrm>
              <a:off x="2523743" y="5500115"/>
              <a:ext cx="1214628" cy="858012"/>
            </a:xfrm>
            <a:prstGeom prst="rect">
              <a:avLst/>
            </a:prstGeom>
          </p:spPr>
        </p:pic>
      </p:grpSp>
      <p:sp>
        <p:nvSpPr>
          <p:cNvPr id="30" name="object 30"/>
          <p:cNvSpPr txBox="1"/>
          <p:nvPr/>
        </p:nvSpPr>
        <p:spPr>
          <a:xfrm>
            <a:off x="2813685" y="5751982"/>
            <a:ext cx="63500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BIZ UDPゴシック"/>
                <a:cs typeface="BIZ UDPゴシック"/>
              </a:rPr>
              <a:t>職員</a:t>
            </a:r>
            <a:endParaRPr sz="2400" dirty="0">
              <a:latin typeface="BIZ UDPゴシック"/>
              <a:cs typeface="BIZ UDPゴシック"/>
            </a:endParaRPr>
          </a:p>
        </p:txBody>
      </p:sp>
      <p:grpSp>
        <p:nvGrpSpPr>
          <p:cNvPr id="31" name="object 31"/>
          <p:cNvGrpSpPr/>
          <p:nvPr/>
        </p:nvGrpSpPr>
        <p:grpSpPr>
          <a:xfrm>
            <a:off x="3750564" y="5247132"/>
            <a:ext cx="1329055" cy="969644"/>
            <a:chOff x="3750564" y="5247132"/>
            <a:chExt cx="1329055" cy="969644"/>
          </a:xfrm>
        </p:grpSpPr>
        <p:pic>
          <p:nvPicPr>
            <p:cNvPr id="32" name="object 32"/>
            <p:cNvPicPr/>
            <p:nvPr/>
          </p:nvPicPr>
          <p:blipFill>
            <a:blip r:embed="rId10" cstate="print"/>
            <a:stretch>
              <a:fillRect/>
            </a:stretch>
          </p:blipFill>
          <p:spPr>
            <a:xfrm>
              <a:off x="3750564" y="5247132"/>
              <a:ext cx="1328927" cy="969289"/>
            </a:xfrm>
            <a:prstGeom prst="rect">
              <a:avLst/>
            </a:prstGeom>
          </p:spPr>
        </p:pic>
        <p:pic>
          <p:nvPicPr>
            <p:cNvPr id="33" name="object 33"/>
            <p:cNvPicPr/>
            <p:nvPr/>
          </p:nvPicPr>
          <p:blipFill>
            <a:blip r:embed="rId15" cstate="print"/>
            <a:stretch>
              <a:fillRect/>
            </a:stretch>
          </p:blipFill>
          <p:spPr>
            <a:xfrm>
              <a:off x="3869436" y="5401056"/>
              <a:ext cx="1089672" cy="754380"/>
            </a:xfrm>
            <a:prstGeom prst="rect">
              <a:avLst/>
            </a:prstGeom>
          </p:spPr>
        </p:pic>
        <p:pic>
          <p:nvPicPr>
            <p:cNvPr id="34" name="object 34"/>
            <p:cNvPicPr/>
            <p:nvPr/>
          </p:nvPicPr>
          <p:blipFill>
            <a:blip r:embed="rId12" cstate="print"/>
            <a:stretch>
              <a:fillRect/>
            </a:stretch>
          </p:blipFill>
          <p:spPr>
            <a:xfrm>
              <a:off x="3810000" y="5286756"/>
              <a:ext cx="1214627" cy="856488"/>
            </a:xfrm>
            <a:prstGeom prst="rect">
              <a:avLst/>
            </a:prstGeom>
          </p:spPr>
        </p:pic>
      </p:grpSp>
      <p:sp>
        <p:nvSpPr>
          <p:cNvPr id="35" name="object 35"/>
          <p:cNvSpPr txBox="1"/>
          <p:nvPr/>
        </p:nvSpPr>
        <p:spPr>
          <a:xfrm>
            <a:off x="4099686" y="5537098"/>
            <a:ext cx="635635" cy="391795"/>
          </a:xfrm>
          <a:prstGeom prst="rect">
            <a:avLst/>
          </a:prstGeom>
        </p:spPr>
        <p:txBody>
          <a:bodyPr vert="horz" wrap="square" lIns="0" tIns="12700" rIns="0" bIns="0" rtlCol="0">
            <a:spAutoFit/>
          </a:bodyPr>
          <a:lstStyle/>
          <a:p>
            <a:pPr marL="12700">
              <a:lnSpc>
                <a:spcPct val="100000"/>
              </a:lnSpc>
              <a:spcBef>
                <a:spcPts val="100"/>
              </a:spcBef>
            </a:pPr>
            <a:r>
              <a:rPr sz="2400" spc="-25" dirty="0">
                <a:latin typeface="BIZ UDPゴシック"/>
                <a:cs typeface="BIZ UDPゴシック"/>
              </a:rPr>
              <a:t>職員</a:t>
            </a:r>
            <a:endParaRPr sz="2400" dirty="0">
              <a:latin typeface="BIZ UDPゴシック"/>
              <a:cs typeface="BIZ UDPゴシック"/>
            </a:endParaRPr>
          </a:p>
        </p:txBody>
      </p:sp>
      <p:grpSp>
        <p:nvGrpSpPr>
          <p:cNvPr id="36" name="object 36"/>
          <p:cNvGrpSpPr/>
          <p:nvPr/>
        </p:nvGrpSpPr>
        <p:grpSpPr>
          <a:xfrm>
            <a:off x="4536947" y="4460735"/>
            <a:ext cx="1327785" cy="970915"/>
            <a:chOff x="4536947" y="4460735"/>
            <a:chExt cx="1327785" cy="970915"/>
          </a:xfrm>
        </p:grpSpPr>
        <p:pic>
          <p:nvPicPr>
            <p:cNvPr id="37" name="object 37"/>
            <p:cNvPicPr/>
            <p:nvPr/>
          </p:nvPicPr>
          <p:blipFill>
            <a:blip r:embed="rId16" cstate="print"/>
            <a:stretch>
              <a:fillRect/>
            </a:stretch>
          </p:blipFill>
          <p:spPr>
            <a:xfrm>
              <a:off x="4536947" y="4460735"/>
              <a:ext cx="1327403" cy="970800"/>
            </a:xfrm>
            <a:prstGeom prst="rect">
              <a:avLst/>
            </a:prstGeom>
          </p:spPr>
        </p:pic>
        <p:pic>
          <p:nvPicPr>
            <p:cNvPr id="38" name="object 38"/>
            <p:cNvPicPr/>
            <p:nvPr/>
          </p:nvPicPr>
          <p:blipFill>
            <a:blip r:embed="rId17" cstate="print"/>
            <a:stretch>
              <a:fillRect/>
            </a:stretch>
          </p:blipFill>
          <p:spPr>
            <a:xfrm>
              <a:off x="4655819" y="4614672"/>
              <a:ext cx="1089672" cy="754379"/>
            </a:xfrm>
            <a:prstGeom prst="rect">
              <a:avLst/>
            </a:prstGeom>
          </p:spPr>
        </p:pic>
        <p:pic>
          <p:nvPicPr>
            <p:cNvPr id="39" name="object 39"/>
            <p:cNvPicPr/>
            <p:nvPr/>
          </p:nvPicPr>
          <p:blipFill>
            <a:blip r:embed="rId18" cstate="print"/>
            <a:stretch>
              <a:fillRect/>
            </a:stretch>
          </p:blipFill>
          <p:spPr>
            <a:xfrm>
              <a:off x="4596383" y="4500372"/>
              <a:ext cx="1213103" cy="858011"/>
            </a:xfrm>
            <a:prstGeom prst="rect">
              <a:avLst/>
            </a:prstGeom>
          </p:spPr>
        </p:pic>
      </p:grpSp>
      <p:sp>
        <p:nvSpPr>
          <p:cNvPr id="40" name="object 40"/>
          <p:cNvSpPr txBox="1"/>
          <p:nvPr/>
        </p:nvSpPr>
        <p:spPr>
          <a:xfrm>
            <a:off x="4920261" y="4730039"/>
            <a:ext cx="63500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BIZ UDPゴシック"/>
                <a:cs typeface="BIZ UDPゴシック"/>
              </a:rPr>
              <a:t>職員</a:t>
            </a:r>
            <a:endParaRPr sz="2400" dirty="0">
              <a:latin typeface="BIZ UDPゴシック"/>
              <a:cs typeface="BIZ UDPゴシック"/>
            </a:endParaRPr>
          </a:p>
        </p:txBody>
      </p:sp>
      <p:sp>
        <p:nvSpPr>
          <p:cNvPr id="41" name="object 41"/>
          <p:cNvSpPr/>
          <p:nvPr/>
        </p:nvSpPr>
        <p:spPr>
          <a:xfrm>
            <a:off x="1952244" y="4241291"/>
            <a:ext cx="2715895" cy="1260475"/>
          </a:xfrm>
          <a:custGeom>
            <a:avLst/>
            <a:gdLst/>
            <a:ahLst/>
            <a:cxnLst/>
            <a:rect l="l" t="t" r="r" b="b"/>
            <a:pathLst>
              <a:path w="2715895" h="1260475">
                <a:moveTo>
                  <a:pt x="2715514" y="473075"/>
                </a:moveTo>
                <a:lnTo>
                  <a:pt x="2648204" y="400431"/>
                </a:lnTo>
                <a:lnTo>
                  <a:pt x="2645791" y="397891"/>
                </a:lnTo>
                <a:lnTo>
                  <a:pt x="2641727" y="397764"/>
                </a:lnTo>
                <a:lnTo>
                  <a:pt x="2639187" y="400050"/>
                </a:lnTo>
                <a:lnTo>
                  <a:pt x="2636647" y="402463"/>
                </a:lnTo>
                <a:lnTo>
                  <a:pt x="2636393" y="406527"/>
                </a:lnTo>
                <a:lnTo>
                  <a:pt x="2638806" y="409067"/>
                </a:lnTo>
                <a:lnTo>
                  <a:pt x="2682748" y="456552"/>
                </a:lnTo>
                <a:lnTo>
                  <a:pt x="1181481" y="0"/>
                </a:lnTo>
                <a:lnTo>
                  <a:pt x="1179563" y="6108"/>
                </a:lnTo>
                <a:lnTo>
                  <a:pt x="1178382" y="5207"/>
                </a:lnTo>
                <a:lnTo>
                  <a:pt x="1176401" y="254"/>
                </a:lnTo>
                <a:lnTo>
                  <a:pt x="31165" y="453910"/>
                </a:lnTo>
                <a:lnTo>
                  <a:pt x="71120" y="402971"/>
                </a:lnTo>
                <a:lnTo>
                  <a:pt x="73279" y="400304"/>
                </a:lnTo>
                <a:lnTo>
                  <a:pt x="72898" y="396240"/>
                </a:lnTo>
                <a:lnTo>
                  <a:pt x="67310" y="391922"/>
                </a:lnTo>
                <a:lnTo>
                  <a:pt x="63373" y="392430"/>
                </a:lnTo>
                <a:lnTo>
                  <a:pt x="61214" y="395224"/>
                </a:lnTo>
                <a:lnTo>
                  <a:pt x="0" y="473075"/>
                </a:lnTo>
                <a:lnTo>
                  <a:pt x="97917" y="488061"/>
                </a:lnTo>
                <a:lnTo>
                  <a:pt x="101473" y="488569"/>
                </a:lnTo>
                <a:lnTo>
                  <a:pt x="104648" y="486156"/>
                </a:lnTo>
                <a:lnTo>
                  <a:pt x="105664" y="479298"/>
                </a:lnTo>
                <a:lnTo>
                  <a:pt x="103378" y="475996"/>
                </a:lnTo>
                <a:lnTo>
                  <a:pt x="99822" y="475488"/>
                </a:lnTo>
                <a:lnTo>
                  <a:pt x="92354" y="474345"/>
                </a:lnTo>
                <a:lnTo>
                  <a:pt x="35801" y="465696"/>
                </a:lnTo>
                <a:lnTo>
                  <a:pt x="1161745" y="19621"/>
                </a:lnTo>
                <a:lnTo>
                  <a:pt x="339293" y="1137424"/>
                </a:lnTo>
                <a:lnTo>
                  <a:pt x="346583" y="1069467"/>
                </a:lnTo>
                <a:lnTo>
                  <a:pt x="344043" y="1066419"/>
                </a:lnTo>
                <a:lnTo>
                  <a:pt x="337058" y="1065657"/>
                </a:lnTo>
                <a:lnTo>
                  <a:pt x="334010" y="1068197"/>
                </a:lnTo>
                <a:lnTo>
                  <a:pt x="333629" y="1071626"/>
                </a:lnTo>
                <a:lnTo>
                  <a:pt x="323088" y="1170178"/>
                </a:lnTo>
                <a:lnTo>
                  <a:pt x="337743" y="1163828"/>
                </a:lnTo>
                <a:lnTo>
                  <a:pt x="417195" y="1129411"/>
                </a:lnTo>
                <a:lnTo>
                  <a:pt x="418719" y="1125728"/>
                </a:lnTo>
                <a:lnTo>
                  <a:pt x="417322" y="1122426"/>
                </a:lnTo>
                <a:lnTo>
                  <a:pt x="415925" y="1119251"/>
                </a:lnTo>
                <a:lnTo>
                  <a:pt x="412242" y="1117727"/>
                </a:lnTo>
                <a:lnTo>
                  <a:pt x="408940" y="1119124"/>
                </a:lnTo>
                <a:lnTo>
                  <a:pt x="349643" y="1144816"/>
                </a:lnTo>
                <a:lnTo>
                  <a:pt x="1173327" y="25311"/>
                </a:lnTo>
                <a:lnTo>
                  <a:pt x="1171803" y="1164336"/>
                </a:lnTo>
                <a:lnTo>
                  <a:pt x="1171752" y="1224483"/>
                </a:lnTo>
                <a:lnTo>
                  <a:pt x="1178064" y="1235367"/>
                </a:lnTo>
                <a:lnTo>
                  <a:pt x="1171727" y="1224445"/>
                </a:lnTo>
                <a:lnTo>
                  <a:pt x="1137412" y="1165352"/>
                </a:lnTo>
                <a:lnTo>
                  <a:pt x="1133602" y="1164336"/>
                </a:lnTo>
                <a:lnTo>
                  <a:pt x="1127506" y="1167892"/>
                </a:lnTo>
                <a:lnTo>
                  <a:pt x="1126490" y="1171829"/>
                </a:lnTo>
                <a:lnTo>
                  <a:pt x="1178052" y="1260475"/>
                </a:lnTo>
                <a:lnTo>
                  <a:pt x="1185405" y="1247902"/>
                </a:lnTo>
                <a:lnTo>
                  <a:pt x="1229868" y="1171956"/>
                </a:lnTo>
                <a:lnTo>
                  <a:pt x="1228852" y="1168019"/>
                </a:lnTo>
                <a:lnTo>
                  <a:pt x="1222756" y="1164463"/>
                </a:lnTo>
                <a:lnTo>
                  <a:pt x="1218946" y="1165479"/>
                </a:lnTo>
                <a:lnTo>
                  <a:pt x="1184452" y="1224445"/>
                </a:lnTo>
                <a:lnTo>
                  <a:pt x="1184402" y="1244727"/>
                </a:lnTo>
                <a:lnTo>
                  <a:pt x="1184427" y="1224483"/>
                </a:lnTo>
                <a:lnTo>
                  <a:pt x="1186027" y="25615"/>
                </a:lnTo>
                <a:lnTo>
                  <a:pt x="2009495" y="1144816"/>
                </a:lnTo>
                <a:lnTo>
                  <a:pt x="1947037" y="1117727"/>
                </a:lnTo>
                <a:lnTo>
                  <a:pt x="1943227" y="1119251"/>
                </a:lnTo>
                <a:lnTo>
                  <a:pt x="1941830" y="1122426"/>
                </a:lnTo>
                <a:lnTo>
                  <a:pt x="1940433" y="1125728"/>
                </a:lnTo>
                <a:lnTo>
                  <a:pt x="1941957" y="1129411"/>
                </a:lnTo>
                <a:lnTo>
                  <a:pt x="2036064" y="1170178"/>
                </a:lnTo>
                <a:lnTo>
                  <a:pt x="2035390" y="1163828"/>
                </a:lnTo>
                <a:lnTo>
                  <a:pt x="2025650" y="1071626"/>
                </a:lnTo>
                <a:lnTo>
                  <a:pt x="2025269" y="1068197"/>
                </a:lnTo>
                <a:lnTo>
                  <a:pt x="2022094" y="1065657"/>
                </a:lnTo>
                <a:lnTo>
                  <a:pt x="2015109" y="1066419"/>
                </a:lnTo>
                <a:lnTo>
                  <a:pt x="2012569" y="1069467"/>
                </a:lnTo>
                <a:lnTo>
                  <a:pt x="2019846" y="1137424"/>
                </a:lnTo>
                <a:lnTo>
                  <a:pt x="1196047" y="17792"/>
                </a:lnTo>
                <a:lnTo>
                  <a:pt x="2679281" y="468693"/>
                </a:lnTo>
                <a:lnTo>
                  <a:pt x="2616200" y="483616"/>
                </a:lnTo>
                <a:lnTo>
                  <a:pt x="2612771" y="484505"/>
                </a:lnTo>
                <a:lnTo>
                  <a:pt x="2610612" y="487934"/>
                </a:lnTo>
                <a:lnTo>
                  <a:pt x="2611501" y="491236"/>
                </a:lnTo>
                <a:lnTo>
                  <a:pt x="2612263" y="494665"/>
                </a:lnTo>
                <a:lnTo>
                  <a:pt x="2615692" y="496824"/>
                </a:lnTo>
                <a:lnTo>
                  <a:pt x="2619121" y="496062"/>
                </a:lnTo>
                <a:lnTo>
                  <a:pt x="2705392" y="475488"/>
                </a:lnTo>
                <a:lnTo>
                  <a:pt x="2715514" y="473075"/>
                </a:lnTo>
                <a:close/>
              </a:path>
            </a:pathLst>
          </a:custGeom>
          <a:solidFill>
            <a:srgbClr val="000000"/>
          </a:solidFill>
        </p:spPr>
        <p:txBody>
          <a:bodyPr wrap="square" lIns="0" tIns="0" rIns="0" bIns="0" rtlCol="0"/>
          <a:lstStyle/>
          <a:p>
            <a:endParaRPr/>
          </a:p>
        </p:txBody>
      </p:sp>
      <p:sp>
        <p:nvSpPr>
          <p:cNvPr id="42" name="object 42"/>
          <p:cNvSpPr/>
          <p:nvPr/>
        </p:nvSpPr>
        <p:spPr>
          <a:xfrm rot="450490">
            <a:off x="4212297" y="2948943"/>
            <a:ext cx="2662428" cy="564431"/>
          </a:xfrm>
          <a:custGeom>
            <a:avLst/>
            <a:gdLst/>
            <a:ahLst/>
            <a:cxnLst/>
            <a:rect l="l" t="t" r="r" b="b"/>
            <a:pathLst>
              <a:path w="1786254" h="586104">
                <a:moveTo>
                  <a:pt x="197580" y="334720"/>
                </a:moveTo>
                <a:lnTo>
                  <a:pt x="186816" y="336676"/>
                </a:lnTo>
                <a:lnTo>
                  <a:pt x="177291" y="342848"/>
                </a:lnTo>
                <a:lnTo>
                  <a:pt x="0" y="515441"/>
                </a:lnTo>
                <a:lnTo>
                  <a:pt x="237616" y="584783"/>
                </a:lnTo>
                <a:lnTo>
                  <a:pt x="248904" y="585747"/>
                </a:lnTo>
                <a:lnTo>
                  <a:pt x="259334" y="582402"/>
                </a:lnTo>
                <a:lnTo>
                  <a:pt x="267763" y="575389"/>
                </a:lnTo>
                <a:lnTo>
                  <a:pt x="273050" y="565352"/>
                </a:lnTo>
                <a:lnTo>
                  <a:pt x="273960" y="554065"/>
                </a:lnTo>
                <a:lnTo>
                  <a:pt x="270621" y="543635"/>
                </a:lnTo>
                <a:lnTo>
                  <a:pt x="263638" y="535205"/>
                </a:lnTo>
                <a:lnTo>
                  <a:pt x="253618" y="529919"/>
                </a:lnTo>
                <a:lnTo>
                  <a:pt x="252313" y="529538"/>
                </a:lnTo>
                <a:lnTo>
                  <a:pt x="61975" y="529538"/>
                </a:lnTo>
                <a:lnTo>
                  <a:pt x="48132" y="474039"/>
                </a:lnTo>
                <a:lnTo>
                  <a:pt x="150727" y="448464"/>
                </a:lnTo>
                <a:lnTo>
                  <a:pt x="217169" y="383742"/>
                </a:lnTo>
                <a:lnTo>
                  <a:pt x="223571" y="374360"/>
                </a:lnTo>
                <a:lnTo>
                  <a:pt x="225805" y="363644"/>
                </a:lnTo>
                <a:lnTo>
                  <a:pt x="223849" y="352881"/>
                </a:lnTo>
                <a:lnTo>
                  <a:pt x="217677" y="343356"/>
                </a:lnTo>
                <a:lnTo>
                  <a:pt x="208295" y="336954"/>
                </a:lnTo>
                <a:lnTo>
                  <a:pt x="197580" y="334720"/>
                </a:lnTo>
                <a:close/>
              </a:path>
              <a:path w="1786254" h="586104">
                <a:moveTo>
                  <a:pt x="150727" y="448464"/>
                </a:moveTo>
                <a:lnTo>
                  <a:pt x="48132" y="474039"/>
                </a:lnTo>
                <a:lnTo>
                  <a:pt x="61975" y="529538"/>
                </a:lnTo>
                <a:lnTo>
                  <a:pt x="91015" y="522299"/>
                </a:lnTo>
                <a:lnTo>
                  <a:pt x="74929" y="522299"/>
                </a:lnTo>
                <a:lnTo>
                  <a:pt x="62991" y="474293"/>
                </a:lnTo>
                <a:lnTo>
                  <a:pt x="124212" y="474293"/>
                </a:lnTo>
                <a:lnTo>
                  <a:pt x="150727" y="448464"/>
                </a:lnTo>
                <a:close/>
              </a:path>
              <a:path w="1786254" h="586104">
                <a:moveTo>
                  <a:pt x="164624" y="503950"/>
                </a:moveTo>
                <a:lnTo>
                  <a:pt x="61975" y="529538"/>
                </a:lnTo>
                <a:lnTo>
                  <a:pt x="252313" y="529538"/>
                </a:lnTo>
                <a:lnTo>
                  <a:pt x="164624" y="503950"/>
                </a:lnTo>
                <a:close/>
              </a:path>
              <a:path w="1786254" h="586104">
                <a:moveTo>
                  <a:pt x="62991" y="474293"/>
                </a:moveTo>
                <a:lnTo>
                  <a:pt x="74929" y="522299"/>
                </a:lnTo>
                <a:lnTo>
                  <a:pt x="110100" y="488039"/>
                </a:lnTo>
                <a:lnTo>
                  <a:pt x="62991" y="474293"/>
                </a:lnTo>
                <a:close/>
              </a:path>
              <a:path w="1786254" h="586104">
                <a:moveTo>
                  <a:pt x="110100" y="488039"/>
                </a:moveTo>
                <a:lnTo>
                  <a:pt x="74929" y="522299"/>
                </a:lnTo>
                <a:lnTo>
                  <a:pt x="91015" y="522299"/>
                </a:lnTo>
                <a:lnTo>
                  <a:pt x="164624" y="503950"/>
                </a:lnTo>
                <a:lnTo>
                  <a:pt x="110100" y="488039"/>
                </a:lnTo>
                <a:close/>
              </a:path>
              <a:path w="1786254" h="586104">
                <a:moveTo>
                  <a:pt x="1621598" y="81805"/>
                </a:moveTo>
                <a:lnTo>
                  <a:pt x="150727" y="448464"/>
                </a:lnTo>
                <a:lnTo>
                  <a:pt x="110100" y="488039"/>
                </a:lnTo>
                <a:lnTo>
                  <a:pt x="164624" y="503950"/>
                </a:lnTo>
                <a:lnTo>
                  <a:pt x="1635529" y="137282"/>
                </a:lnTo>
                <a:lnTo>
                  <a:pt x="1676134" y="97730"/>
                </a:lnTo>
                <a:lnTo>
                  <a:pt x="1621598" y="81805"/>
                </a:lnTo>
                <a:close/>
              </a:path>
              <a:path w="1786254" h="586104">
                <a:moveTo>
                  <a:pt x="124212" y="474293"/>
                </a:moveTo>
                <a:lnTo>
                  <a:pt x="62991" y="474293"/>
                </a:lnTo>
                <a:lnTo>
                  <a:pt x="110100" y="488039"/>
                </a:lnTo>
                <a:lnTo>
                  <a:pt x="124212" y="474293"/>
                </a:lnTo>
                <a:close/>
              </a:path>
              <a:path w="1786254" h="586104">
                <a:moveTo>
                  <a:pt x="1737948" y="56209"/>
                </a:moveTo>
                <a:lnTo>
                  <a:pt x="1724278" y="56209"/>
                </a:lnTo>
                <a:lnTo>
                  <a:pt x="1738122" y="111708"/>
                </a:lnTo>
                <a:lnTo>
                  <a:pt x="1635529" y="137282"/>
                </a:lnTo>
                <a:lnTo>
                  <a:pt x="1569084" y="202005"/>
                </a:lnTo>
                <a:lnTo>
                  <a:pt x="1562683" y="211387"/>
                </a:lnTo>
                <a:lnTo>
                  <a:pt x="1560449" y="222103"/>
                </a:lnTo>
                <a:lnTo>
                  <a:pt x="1562405" y="232866"/>
                </a:lnTo>
                <a:lnTo>
                  <a:pt x="1568577" y="242391"/>
                </a:lnTo>
                <a:lnTo>
                  <a:pt x="1577905" y="248794"/>
                </a:lnTo>
                <a:lnTo>
                  <a:pt x="1588627" y="251043"/>
                </a:lnTo>
                <a:lnTo>
                  <a:pt x="1599420" y="249124"/>
                </a:lnTo>
                <a:lnTo>
                  <a:pt x="1608963" y="243026"/>
                </a:lnTo>
                <a:lnTo>
                  <a:pt x="1786254" y="70306"/>
                </a:lnTo>
                <a:lnTo>
                  <a:pt x="1737948" y="56209"/>
                </a:lnTo>
                <a:close/>
              </a:path>
              <a:path w="1786254" h="586104">
                <a:moveTo>
                  <a:pt x="1676134" y="97730"/>
                </a:moveTo>
                <a:lnTo>
                  <a:pt x="1635529" y="137282"/>
                </a:lnTo>
                <a:lnTo>
                  <a:pt x="1738122" y="111708"/>
                </a:lnTo>
                <a:lnTo>
                  <a:pt x="1738058" y="111454"/>
                </a:lnTo>
                <a:lnTo>
                  <a:pt x="1723135" y="111454"/>
                </a:lnTo>
                <a:lnTo>
                  <a:pt x="1676134" y="97730"/>
                </a:lnTo>
                <a:close/>
              </a:path>
              <a:path w="1786254" h="586104">
                <a:moveTo>
                  <a:pt x="1711198" y="63575"/>
                </a:moveTo>
                <a:lnTo>
                  <a:pt x="1676134" y="97730"/>
                </a:lnTo>
                <a:lnTo>
                  <a:pt x="1723135" y="111454"/>
                </a:lnTo>
                <a:lnTo>
                  <a:pt x="1711198" y="63575"/>
                </a:lnTo>
                <a:close/>
              </a:path>
              <a:path w="1786254" h="586104">
                <a:moveTo>
                  <a:pt x="1726116" y="63575"/>
                </a:moveTo>
                <a:lnTo>
                  <a:pt x="1711198" y="63575"/>
                </a:lnTo>
                <a:lnTo>
                  <a:pt x="1723135" y="111454"/>
                </a:lnTo>
                <a:lnTo>
                  <a:pt x="1738058" y="111454"/>
                </a:lnTo>
                <a:lnTo>
                  <a:pt x="1726116" y="63575"/>
                </a:lnTo>
                <a:close/>
              </a:path>
              <a:path w="1786254" h="586104">
                <a:moveTo>
                  <a:pt x="1724278" y="56209"/>
                </a:moveTo>
                <a:lnTo>
                  <a:pt x="1621598" y="81805"/>
                </a:lnTo>
                <a:lnTo>
                  <a:pt x="1676134" y="97730"/>
                </a:lnTo>
                <a:lnTo>
                  <a:pt x="1711198" y="63575"/>
                </a:lnTo>
                <a:lnTo>
                  <a:pt x="1726116" y="63575"/>
                </a:lnTo>
                <a:lnTo>
                  <a:pt x="1724278" y="56209"/>
                </a:lnTo>
                <a:close/>
              </a:path>
              <a:path w="1786254" h="586104">
                <a:moveTo>
                  <a:pt x="1537350" y="0"/>
                </a:moveTo>
                <a:lnTo>
                  <a:pt x="1526920" y="3345"/>
                </a:lnTo>
                <a:lnTo>
                  <a:pt x="1518491" y="10358"/>
                </a:lnTo>
                <a:lnTo>
                  <a:pt x="1513204" y="20395"/>
                </a:lnTo>
                <a:lnTo>
                  <a:pt x="1512240" y="31682"/>
                </a:lnTo>
                <a:lnTo>
                  <a:pt x="1515586" y="42112"/>
                </a:lnTo>
                <a:lnTo>
                  <a:pt x="1522599" y="50542"/>
                </a:lnTo>
                <a:lnTo>
                  <a:pt x="1532635" y="55828"/>
                </a:lnTo>
                <a:lnTo>
                  <a:pt x="1621598" y="81805"/>
                </a:lnTo>
                <a:lnTo>
                  <a:pt x="1724278" y="56209"/>
                </a:lnTo>
                <a:lnTo>
                  <a:pt x="1737948" y="56209"/>
                </a:lnTo>
                <a:lnTo>
                  <a:pt x="1548638" y="964"/>
                </a:lnTo>
                <a:lnTo>
                  <a:pt x="1537350" y="0"/>
                </a:lnTo>
                <a:close/>
              </a:path>
            </a:pathLst>
          </a:custGeom>
          <a:solidFill>
            <a:srgbClr val="000000"/>
          </a:solidFill>
        </p:spPr>
        <p:txBody>
          <a:bodyPr wrap="square" lIns="0" tIns="0" rIns="0" bIns="0" rtlCol="0"/>
          <a:lstStyle/>
          <a:p>
            <a:endParaRPr/>
          </a:p>
        </p:txBody>
      </p:sp>
      <p:sp>
        <p:nvSpPr>
          <p:cNvPr id="43" name="object 43"/>
          <p:cNvSpPr txBox="1"/>
          <p:nvPr/>
        </p:nvSpPr>
        <p:spPr>
          <a:xfrm>
            <a:off x="6761166" y="4214494"/>
            <a:ext cx="2787650" cy="643255"/>
          </a:xfrm>
          <a:prstGeom prst="rect">
            <a:avLst/>
          </a:prstGeom>
          <a:solidFill>
            <a:srgbClr val="001F5F"/>
          </a:solidFill>
          <a:ln w="12700">
            <a:solidFill>
              <a:srgbClr val="2E528F"/>
            </a:solidFill>
          </a:ln>
        </p:spPr>
        <p:txBody>
          <a:bodyPr vert="horz" wrap="square" lIns="0" tIns="155575" rIns="0" bIns="0" rtlCol="0">
            <a:spAutoFit/>
          </a:bodyPr>
          <a:lstStyle/>
          <a:p>
            <a:pPr marL="173990">
              <a:lnSpc>
                <a:spcPct val="100000"/>
              </a:lnSpc>
              <a:spcBef>
                <a:spcPts val="1225"/>
              </a:spcBef>
            </a:pPr>
            <a:r>
              <a:rPr sz="2400" b="1" spc="-20" dirty="0">
                <a:solidFill>
                  <a:srgbClr val="FFFFFF"/>
                </a:solidFill>
                <a:latin typeface="BIZ UDPゴシック"/>
                <a:cs typeface="BIZ UDPゴシック"/>
              </a:rPr>
              <a:t>大学等の教育機関</a:t>
            </a:r>
            <a:endParaRPr sz="2400">
              <a:latin typeface="BIZ UDPゴシック"/>
              <a:cs typeface="BIZ UDPゴシック"/>
            </a:endParaRPr>
          </a:p>
        </p:txBody>
      </p:sp>
      <p:sp>
        <p:nvSpPr>
          <p:cNvPr id="44" name="object 44"/>
          <p:cNvSpPr txBox="1"/>
          <p:nvPr/>
        </p:nvSpPr>
        <p:spPr>
          <a:xfrm>
            <a:off x="1407920" y="1801424"/>
            <a:ext cx="3709670" cy="382156"/>
          </a:xfrm>
          <a:prstGeom prst="rect">
            <a:avLst/>
          </a:prstGeom>
        </p:spPr>
        <p:txBody>
          <a:bodyPr vert="horz" wrap="square" lIns="0" tIns="12700" rIns="0" bIns="0" rtlCol="0">
            <a:spAutoFit/>
          </a:bodyPr>
          <a:lstStyle/>
          <a:p>
            <a:pPr algn="ctr">
              <a:lnSpc>
                <a:spcPct val="100000"/>
              </a:lnSpc>
              <a:spcBef>
                <a:spcPts val="100"/>
              </a:spcBef>
              <a:tabLst>
                <a:tab pos="690245" algn="l"/>
                <a:tab pos="1471930" algn="l"/>
                <a:tab pos="2281555" algn="l"/>
              </a:tabLst>
            </a:pPr>
            <a:r>
              <a:rPr sz="2400" b="1" spc="-25" dirty="0">
                <a:solidFill>
                  <a:srgbClr val="FF0000"/>
                </a:solidFill>
                <a:latin typeface="BIZ UDPゴシック"/>
                <a:cs typeface="BIZ UDPゴシック"/>
              </a:rPr>
              <a:t>On</a:t>
            </a:r>
            <a:r>
              <a:rPr sz="2400" b="1" dirty="0">
                <a:solidFill>
                  <a:srgbClr val="FF0000"/>
                </a:solidFill>
                <a:latin typeface="BIZ UDPゴシック"/>
                <a:cs typeface="BIZ UDPゴシック"/>
              </a:rPr>
              <a:t>	</a:t>
            </a:r>
            <a:r>
              <a:rPr sz="2400" b="1" spc="-25" dirty="0">
                <a:solidFill>
                  <a:srgbClr val="FF0000"/>
                </a:solidFill>
                <a:latin typeface="BIZ UDPゴシック"/>
                <a:cs typeface="BIZ UDPゴシック"/>
              </a:rPr>
              <a:t>ｔhe</a:t>
            </a:r>
            <a:r>
              <a:rPr sz="2400" b="1" dirty="0">
                <a:solidFill>
                  <a:srgbClr val="FF0000"/>
                </a:solidFill>
                <a:latin typeface="BIZ UDPゴシック"/>
                <a:cs typeface="BIZ UDPゴシック"/>
              </a:rPr>
              <a:t>	</a:t>
            </a:r>
            <a:r>
              <a:rPr sz="2400" b="1" spc="-25" dirty="0">
                <a:solidFill>
                  <a:srgbClr val="FF0000"/>
                </a:solidFill>
                <a:latin typeface="BIZ UDPゴシック"/>
                <a:cs typeface="BIZ UDPゴシック"/>
              </a:rPr>
              <a:t>Job</a:t>
            </a:r>
            <a:r>
              <a:rPr sz="2400" b="1" dirty="0">
                <a:solidFill>
                  <a:srgbClr val="FF0000"/>
                </a:solidFill>
                <a:latin typeface="BIZ UDPゴシック"/>
                <a:cs typeface="BIZ UDPゴシック"/>
              </a:rPr>
              <a:t>	</a:t>
            </a:r>
            <a:r>
              <a:rPr sz="2400" b="1" spc="-10" dirty="0">
                <a:solidFill>
                  <a:srgbClr val="FF0000"/>
                </a:solidFill>
                <a:latin typeface="BIZ UDPゴシック"/>
                <a:cs typeface="BIZ UDPゴシック"/>
              </a:rPr>
              <a:t>Training</a:t>
            </a:r>
            <a:endParaRPr sz="3150" dirty="0">
              <a:latin typeface="BIZ UDPゴシック"/>
              <a:cs typeface="BIZ UDPゴシック"/>
            </a:endParaRPr>
          </a:p>
        </p:txBody>
      </p:sp>
      <p:sp>
        <p:nvSpPr>
          <p:cNvPr id="45" name="object 45"/>
          <p:cNvSpPr txBox="1"/>
          <p:nvPr/>
        </p:nvSpPr>
        <p:spPr>
          <a:xfrm>
            <a:off x="6260972" y="1693290"/>
            <a:ext cx="3457575" cy="391160"/>
          </a:xfrm>
          <a:prstGeom prst="rect">
            <a:avLst/>
          </a:prstGeom>
        </p:spPr>
        <p:txBody>
          <a:bodyPr vert="horz" wrap="square" lIns="0" tIns="12700" rIns="0" bIns="0" rtlCol="0">
            <a:spAutoFit/>
          </a:bodyPr>
          <a:lstStyle/>
          <a:p>
            <a:pPr marL="12700">
              <a:lnSpc>
                <a:spcPct val="100000"/>
              </a:lnSpc>
              <a:spcBef>
                <a:spcPts val="100"/>
              </a:spcBef>
              <a:tabLst>
                <a:tab pos="1616075" algn="l"/>
              </a:tabLst>
            </a:pPr>
            <a:r>
              <a:rPr sz="2400" b="1" spc="-10" dirty="0">
                <a:solidFill>
                  <a:srgbClr val="FF0000"/>
                </a:solidFill>
                <a:latin typeface="BIZ UDPゴシック"/>
                <a:cs typeface="BIZ UDPゴシック"/>
              </a:rPr>
              <a:t>Training</a:t>
            </a:r>
            <a:r>
              <a:rPr sz="2400" b="1" dirty="0">
                <a:solidFill>
                  <a:srgbClr val="FF0000"/>
                </a:solidFill>
                <a:latin typeface="BIZ UDPゴシック"/>
                <a:cs typeface="BIZ UDPゴシック"/>
              </a:rPr>
              <a:t>	</a:t>
            </a:r>
            <a:r>
              <a:rPr sz="2400" b="1" spc="-10" dirty="0">
                <a:solidFill>
                  <a:srgbClr val="FF0000"/>
                </a:solidFill>
                <a:latin typeface="BIZ UDPゴシック"/>
                <a:cs typeface="BIZ UDPゴシック"/>
              </a:rPr>
              <a:t>Institution</a:t>
            </a:r>
            <a:endParaRPr sz="2400">
              <a:latin typeface="BIZ UDPゴシック"/>
              <a:cs typeface="BIZ UDPゴシック"/>
            </a:endParaRPr>
          </a:p>
        </p:txBody>
      </p:sp>
      <p:sp>
        <p:nvSpPr>
          <p:cNvPr id="46" name="object 46"/>
          <p:cNvSpPr txBox="1"/>
          <p:nvPr/>
        </p:nvSpPr>
        <p:spPr>
          <a:xfrm>
            <a:off x="5983691" y="5094078"/>
            <a:ext cx="5552440" cy="936154"/>
          </a:xfrm>
          <a:prstGeom prst="rect">
            <a:avLst/>
          </a:prstGeom>
        </p:spPr>
        <p:txBody>
          <a:bodyPr vert="horz" wrap="square" lIns="0" tIns="12700" rIns="0" bIns="0" rtlCol="0">
            <a:spAutoFit/>
          </a:bodyPr>
          <a:lstStyle/>
          <a:p>
            <a:pPr marR="5080" algn="just">
              <a:lnSpc>
                <a:spcPct val="100000"/>
              </a:lnSpc>
            </a:pPr>
            <a:r>
              <a:rPr sz="2000" b="1" spc="5" dirty="0" err="1">
                <a:latin typeface="BIZ UDPゴシック" panose="020B0400000000000000" pitchFamily="50" charset="-128"/>
                <a:ea typeface="BIZ UDPゴシック" panose="020B0400000000000000" pitchFamily="50" charset="-128"/>
                <a:cs typeface="BIZ UDPゴシック"/>
              </a:rPr>
              <a:t>サビ児管は個々の職員の教育を通して、職員チーム</a:t>
            </a:r>
            <a:r>
              <a:rPr sz="2000" b="1" spc="-5" dirty="0" err="1">
                <a:latin typeface="BIZ UDPゴシック" panose="020B0400000000000000" pitchFamily="50" charset="-128"/>
                <a:ea typeface="BIZ UDPゴシック" panose="020B0400000000000000" pitchFamily="50" charset="-128"/>
                <a:cs typeface="BIZ UDPゴシック"/>
              </a:rPr>
              <a:t>を育成する。そのためには自分自身が継続的に</a:t>
            </a:r>
            <a:r>
              <a:rPr lang="ja-JP" altLang="en-US" sz="2000" b="1" spc="-5" dirty="0">
                <a:latin typeface="BIZ UDPゴシック" panose="020B0400000000000000" pitchFamily="50" charset="-128"/>
                <a:ea typeface="BIZ UDPゴシック" panose="020B0400000000000000" pitchFamily="50" charset="-128"/>
                <a:cs typeface="BIZ UDPゴシック"/>
              </a:rPr>
              <a:t>学ぶ</a:t>
            </a:r>
            <a:r>
              <a:rPr sz="2000" b="1" spc="-15" dirty="0" err="1">
                <a:latin typeface="BIZ UDPゴシック" panose="020B0400000000000000" pitchFamily="50" charset="-128"/>
                <a:ea typeface="BIZ UDPゴシック" panose="020B0400000000000000" pitchFamily="50" charset="-128"/>
                <a:cs typeface="BIZ UDPゴシック"/>
              </a:rPr>
              <a:t>必要があるのではないのか</a:t>
            </a:r>
            <a:r>
              <a:rPr sz="2000" b="1" spc="-15" dirty="0">
                <a:latin typeface="BIZ UDPゴシック" panose="020B0400000000000000" pitchFamily="50" charset="-128"/>
                <a:ea typeface="BIZ UDPゴシック" panose="020B0400000000000000" pitchFamily="50" charset="-128"/>
                <a:cs typeface="BIZ UDPゴシック"/>
              </a:rPr>
              <a:t>？</a:t>
            </a:r>
            <a:endParaRPr sz="2000" dirty="0">
              <a:latin typeface="BIZ UDPゴシック" panose="020B0400000000000000" pitchFamily="50" charset="-128"/>
              <a:ea typeface="BIZ UDPゴシック" panose="020B0400000000000000" pitchFamily="50" charset="-128"/>
              <a:cs typeface="BIZ UDPゴシック"/>
            </a:endParaRPr>
          </a:p>
        </p:txBody>
      </p:sp>
      <p:sp>
        <p:nvSpPr>
          <p:cNvPr id="51" name="テキスト ボックス 50">
            <a:extLst>
              <a:ext uri="{FF2B5EF4-FFF2-40B4-BE49-F238E27FC236}">
                <a16:creationId xmlns:a16="http://schemas.microsoft.com/office/drawing/2014/main" id="{7F0AB487-DF7A-ADE8-7A1A-4431024A9B32}"/>
              </a:ext>
            </a:extLst>
          </p:cNvPr>
          <p:cNvSpPr txBox="1"/>
          <p:nvPr/>
        </p:nvSpPr>
        <p:spPr>
          <a:xfrm>
            <a:off x="2381989" y="2678552"/>
            <a:ext cx="1536255" cy="954107"/>
          </a:xfrm>
          <a:prstGeom prst="rect">
            <a:avLst/>
          </a:prstGeom>
          <a:noFill/>
        </p:spPr>
        <p:txBody>
          <a:bodyPr wrap="square" rtlCol="0">
            <a:spAutoFit/>
          </a:bodyPr>
          <a:lstStyle/>
          <a:p>
            <a:pPr algn="ctr"/>
            <a:r>
              <a:rPr kumimoji="1" lang="ja-JP" altLang="en-US" sz="2800" b="1" dirty="0">
                <a:latin typeface="BIZ UDPゴシック" panose="020B0400000000000000" pitchFamily="50" charset="-128"/>
                <a:ea typeface="BIZ UDPゴシック" panose="020B0400000000000000" pitchFamily="50" charset="-128"/>
              </a:rPr>
              <a:t>支援の</a:t>
            </a:r>
          </a:p>
          <a:p>
            <a:pPr algn="ctr"/>
            <a:r>
              <a:rPr kumimoji="1" lang="ja-JP" altLang="en-US" sz="2800" b="1" dirty="0">
                <a:latin typeface="BIZ UDPゴシック" panose="020B0400000000000000" pitchFamily="50" charset="-128"/>
                <a:ea typeface="BIZ UDPゴシック" panose="020B0400000000000000" pitchFamily="50" charset="-128"/>
              </a:rPr>
              <a:t>現場</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44544" y="546303"/>
            <a:ext cx="4075429" cy="627736"/>
          </a:xfrm>
          <a:prstGeom prst="rect">
            <a:avLst/>
          </a:prstGeom>
        </p:spPr>
        <p:txBody>
          <a:bodyPr vert="horz" wrap="square" lIns="0" tIns="12065" rIns="0" bIns="0" rtlCol="0">
            <a:spAutoFit/>
          </a:bodyPr>
          <a:lstStyle/>
          <a:p>
            <a:pPr marL="12700">
              <a:lnSpc>
                <a:spcPct val="100000"/>
              </a:lnSpc>
              <a:spcBef>
                <a:spcPts val="95"/>
              </a:spcBef>
            </a:pPr>
            <a:r>
              <a:rPr sz="4000" spc="-50" dirty="0">
                <a:latin typeface="BIZ UDPゴシック" panose="020B0400000000000000" pitchFamily="50" charset="-128"/>
                <a:ea typeface="BIZ UDPゴシック" panose="020B0400000000000000" pitchFamily="50" charset="-128"/>
              </a:rPr>
              <a:t>優秀な人材の確保</a:t>
            </a:r>
          </a:p>
        </p:txBody>
      </p:sp>
      <p:sp>
        <p:nvSpPr>
          <p:cNvPr id="4" name="object 4"/>
          <p:cNvSpPr txBox="1"/>
          <p:nvPr/>
        </p:nvSpPr>
        <p:spPr>
          <a:xfrm>
            <a:off x="1817370" y="2979546"/>
            <a:ext cx="3074035" cy="391160"/>
          </a:xfrm>
          <a:prstGeom prst="rect">
            <a:avLst/>
          </a:prstGeom>
        </p:spPr>
        <p:txBody>
          <a:bodyPr vert="horz" wrap="square" lIns="0" tIns="12700" rIns="0" bIns="0" rtlCol="0">
            <a:spAutoFit/>
          </a:bodyPr>
          <a:lstStyle/>
          <a:p>
            <a:pPr marL="12700">
              <a:lnSpc>
                <a:spcPct val="100000"/>
              </a:lnSpc>
              <a:spcBef>
                <a:spcPts val="100"/>
              </a:spcBef>
              <a:tabLst>
                <a:tab pos="2146300" algn="l"/>
              </a:tabLst>
            </a:pPr>
            <a:r>
              <a:rPr sz="2400" b="1" dirty="0">
                <a:latin typeface="BIZ UDPゴシック"/>
                <a:cs typeface="BIZ UDPゴシック"/>
              </a:rPr>
              <a:t>社会福祉</a:t>
            </a:r>
            <a:r>
              <a:rPr sz="2400" b="1" spc="-50" dirty="0">
                <a:latin typeface="BIZ UDPゴシック"/>
                <a:cs typeface="BIZ UDPゴシック"/>
              </a:rPr>
              <a:t>士</a:t>
            </a:r>
            <a:r>
              <a:rPr sz="2400" b="1" dirty="0">
                <a:latin typeface="BIZ UDPゴシック"/>
                <a:cs typeface="BIZ UDPゴシック"/>
              </a:rPr>
              <a:t>	（相談</a:t>
            </a:r>
            <a:r>
              <a:rPr sz="2400" b="1" spc="-50" dirty="0">
                <a:latin typeface="BIZ UDPゴシック"/>
                <a:cs typeface="BIZ UDPゴシック"/>
              </a:rPr>
              <a:t>）</a:t>
            </a:r>
            <a:endParaRPr sz="2400" b="1">
              <a:latin typeface="BIZ UDPゴシック"/>
              <a:cs typeface="BIZ UDPゴシック"/>
            </a:endParaRPr>
          </a:p>
        </p:txBody>
      </p:sp>
      <p:sp>
        <p:nvSpPr>
          <p:cNvPr id="5" name="object 5"/>
          <p:cNvSpPr txBox="1"/>
          <p:nvPr/>
        </p:nvSpPr>
        <p:spPr>
          <a:xfrm>
            <a:off x="1817370" y="3345307"/>
            <a:ext cx="3074670" cy="757555"/>
          </a:xfrm>
          <a:prstGeom prst="rect">
            <a:avLst/>
          </a:prstGeom>
        </p:spPr>
        <p:txBody>
          <a:bodyPr vert="horz" wrap="square" lIns="0" tIns="12700" rIns="0" bIns="0" rtlCol="0">
            <a:spAutoFit/>
          </a:bodyPr>
          <a:lstStyle/>
          <a:p>
            <a:pPr marL="12700" marR="5080">
              <a:lnSpc>
                <a:spcPct val="100000"/>
              </a:lnSpc>
              <a:spcBef>
                <a:spcPts val="100"/>
              </a:spcBef>
              <a:tabLst>
                <a:tab pos="2146300" algn="l"/>
              </a:tabLst>
            </a:pPr>
            <a:r>
              <a:rPr sz="2400" b="1" dirty="0">
                <a:latin typeface="BIZ UDPゴシック"/>
                <a:cs typeface="BIZ UDPゴシック"/>
              </a:rPr>
              <a:t>精神保健福祉士（精神</a:t>
            </a:r>
            <a:r>
              <a:rPr sz="2400" b="1" spc="-50" dirty="0">
                <a:latin typeface="BIZ UDPゴシック"/>
                <a:cs typeface="BIZ UDPゴシック"/>
              </a:rPr>
              <a:t>）</a:t>
            </a:r>
            <a:r>
              <a:rPr sz="2400" b="1" spc="-10" dirty="0">
                <a:latin typeface="BIZ UDPゴシック"/>
                <a:cs typeface="BIZ UDPゴシック"/>
              </a:rPr>
              <a:t>介護福祉</a:t>
            </a:r>
            <a:r>
              <a:rPr sz="2400" b="1" spc="-50" dirty="0">
                <a:latin typeface="BIZ UDPゴシック"/>
                <a:cs typeface="BIZ UDPゴシック"/>
              </a:rPr>
              <a:t>士</a:t>
            </a:r>
            <a:r>
              <a:rPr sz="2400" b="1" dirty="0">
                <a:latin typeface="BIZ UDPゴシック"/>
                <a:cs typeface="BIZ UDPゴシック"/>
              </a:rPr>
              <a:t>	（高齢</a:t>
            </a:r>
            <a:r>
              <a:rPr sz="2400" b="1" spc="-50" dirty="0">
                <a:latin typeface="BIZ UDPゴシック"/>
                <a:cs typeface="BIZ UDPゴシック"/>
              </a:rPr>
              <a:t>）</a:t>
            </a:r>
            <a:endParaRPr sz="2400" b="1" dirty="0">
              <a:latin typeface="BIZ UDPゴシック"/>
              <a:cs typeface="BIZ UDPゴシック"/>
            </a:endParaRPr>
          </a:p>
        </p:txBody>
      </p:sp>
      <p:sp>
        <p:nvSpPr>
          <p:cNvPr id="6" name="object 6"/>
          <p:cNvSpPr txBox="1"/>
          <p:nvPr/>
        </p:nvSpPr>
        <p:spPr>
          <a:xfrm>
            <a:off x="5889752" y="2904566"/>
            <a:ext cx="4987925" cy="1245870"/>
          </a:xfrm>
          <a:prstGeom prst="rect">
            <a:avLst/>
          </a:prstGeom>
        </p:spPr>
        <p:txBody>
          <a:bodyPr vert="horz" wrap="square" lIns="0" tIns="13335" rIns="0" bIns="0" rtlCol="0">
            <a:spAutoFit/>
          </a:bodyPr>
          <a:lstStyle/>
          <a:p>
            <a:pPr marL="12700" marR="5080" algn="just">
              <a:lnSpc>
                <a:spcPct val="100000"/>
              </a:lnSpc>
              <a:spcBef>
                <a:spcPts val="105"/>
              </a:spcBef>
            </a:pPr>
            <a:r>
              <a:rPr sz="2000" b="1" spc="60" dirty="0">
                <a:latin typeface="BIZ UDPゴシック"/>
                <a:cs typeface="BIZ UDPゴシック"/>
              </a:rPr>
              <a:t>可能性としては介護福祉士の養成課程に障</a:t>
            </a:r>
            <a:r>
              <a:rPr sz="2000" b="1" spc="-5" dirty="0">
                <a:latin typeface="BIZ UDPゴシック"/>
                <a:cs typeface="BIZ UDPゴシック"/>
              </a:rPr>
              <a:t>害分野のケアと知識を増やし、高齢だけではなく、児童、障害、高齢と働く分野が広がるよ</a:t>
            </a:r>
            <a:r>
              <a:rPr sz="2000" b="1" spc="-10" dirty="0">
                <a:latin typeface="BIZ UDPゴシック"/>
                <a:cs typeface="BIZ UDPゴシック"/>
              </a:rPr>
              <a:t>うな課程に変更をお願いする。</a:t>
            </a:r>
            <a:endParaRPr sz="2000" b="1" dirty="0">
              <a:latin typeface="BIZ UDPゴシック"/>
              <a:cs typeface="BIZ UDPゴシック"/>
            </a:endParaRPr>
          </a:p>
        </p:txBody>
      </p:sp>
      <p:grpSp>
        <p:nvGrpSpPr>
          <p:cNvPr id="7" name="object 7"/>
          <p:cNvGrpSpPr/>
          <p:nvPr/>
        </p:nvGrpSpPr>
        <p:grpSpPr>
          <a:xfrm>
            <a:off x="5108447" y="2889504"/>
            <a:ext cx="542925" cy="1399540"/>
            <a:chOff x="5108447" y="2889504"/>
            <a:chExt cx="542925" cy="1399540"/>
          </a:xfrm>
        </p:grpSpPr>
        <p:pic>
          <p:nvPicPr>
            <p:cNvPr id="8" name="object 8"/>
            <p:cNvPicPr/>
            <p:nvPr/>
          </p:nvPicPr>
          <p:blipFill>
            <a:blip r:embed="rId2" cstate="print"/>
            <a:stretch>
              <a:fillRect/>
            </a:stretch>
          </p:blipFill>
          <p:spPr>
            <a:xfrm>
              <a:off x="5108447" y="2889504"/>
              <a:ext cx="542556" cy="1399032"/>
            </a:xfrm>
            <a:prstGeom prst="rect">
              <a:avLst/>
            </a:prstGeom>
          </p:spPr>
        </p:pic>
        <p:pic>
          <p:nvPicPr>
            <p:cNvPr id="9" name="object 9"/>
            <p:cNvPicPr/>
            <p:nvPr/>
          </p:nvPicPr>
          <p:blipFill>
            <a:blip r:embed="rId3" cstate="print"/>
            <a:stretch>
              <a:fillRect/>
            </a:stretch>
          </p:blipFill>
          <p:spPr>
            <a:xfrm>
              <a:off x="5167883" y="2929128"/>
              <a:ext cx="428243" cy="1286256"/>
            </a:xfrm>
            <a:prstGeom prst="rect">
              <a:avLst/>
            </a:prstGeom>
          </p:spPr>
        </p:pic>
      </p:grpSp>
      <p:sp>
        <p:nvSpPr>
          <p:cNvPr id="10" name="object 10"/>
          <p:cNvSpPr txBox="1"/>
          <p:nvPr/>
        </p:nvSpPr>
        <p:spPr>
          <a:xfrm>
            <a:off x="1747964" y="4558900"/>
            <a:ext cx="8283575" cy="751488"/>
          </a:xfrm>
          <a:prstGeom prst="rect">
            <a:avLst/>
          </a:prstGeom>
        </p:spPr>
        <p:txBody>
          <a:bodyPr vert="horz" wrap="square" lIns="0" tIns="12700" rIns="0" bIns="0" rtlCol="0">
            <a:spAutoFit/>
          </a:bodyPr>
          <a:lstStyle/>
          <a:p>
            <a:pPr marR="5080" algn="ctr">
              <a:lnSpc>
                <a:spcPct val="100000"/>
              </a:lnSpc>
            </a:pPr>
            <a:r>
              <a:rPr sz="2400" b="1" spc="-5" dirty="0" err="1">
                <a:latin typeface="BIZ UDPゴシック"/>
                <a:cs typeface="BIZ UDPゴシック"/>
              </a:rPr>
              <a:t>知的障害者福祉協会では、知的障害に特化した教育プログラム</a:t>
            </a:r>
            <a:r>
              <a:rPr sz="2400" b="1" spc="-15" dirty="0" err="1">
                <a:latin typeface="BIZ UDPゴシック"/>
                <a:cs typeface="BIZ UDPゴシック"/>
              </a:rPr>
              <a:t>を提供している。しかし、一般化されていない</a:t>
            </a:r>
            <a:r>
              <a:rPr sz="2400" b="1" spc="-15" dirty="0">
                <a:latin typeface="BIZ UDPゴシック"/>
                <a:cs typeface="BIZ UDPゴシック"/>
              </a:rPr>
              <a:t>。</a:t>
            </a:r>
            <a:endParaRPr sz="2200" b="1" dirty="0">
              <a:latin typeface="BIZ UDPゴシック"/>
              <a:cs typeface="BIZ UDPゴシック"/>
            </a:endParaRPr>
          </a:p>
        </p:txBody>
      </p:sp>
      <p:sp>
        <p:nvSpPr>
          <p:cNvPr id="12" name="テキスト ボックス 11">
            <a:extLst>
              <a:ext uri="{FF2B5EF4-FFF2-40B4-BE49-F238E27FC236}">
                <a16:creationId xmlns:a16="http://schemas.microsoft.com/office/drawing/2014/main" id="{5E969DF1-6BA4-B977-6E3D-015DB65859CC}"/>
              </a:ext>
            </a:extLst>
          </p:cNvPr>
          <p:cNvSpPr txBox="1"/>
          <p:nvPr/>
        </p:nvSpPr>
        <p:spPr>
          <a:xfrm>
            <a:off x="1295400" y="1575815"/>
            <a:ext cx="10058400" cy="830997"/>
          </a:xfrm>
          <a:prstGeom prst="rect">
            <a:avLst/>
          </a:prstGeom>
          <a:noFill/>
        </p:spPr>
        <p:txBody>
          <a:bodyPr wrap="square">
            <a:spAutoFit/>
          </a:bodyPr>
          <a:lstStyle/>
          <a:p>
            <a:pPr marL="12700" marR="5080">
              <a:lnSpc>
                <a:spcPct val="100000"/>
              </a:lnSpc>
              <a:spcBef>
                <a:spcPts val="100"/>
              </a:spcBef>
            </a:pPr>
            <a:r>
              <a:rPr lang="ja-JP" altLang="en-US" sz="2400" b="1" spc="-5" dirty="0">
                <a:latin typeface="BIZ UDPゴシック" panose="020B0400000000000000" pitchFamily="50" charset="-128"/>
                <a:ea typeface="BIZ UDPゴシック" panose="020B0400000000000000" pitchFamily="50" charset="-128"/>
                <a:cs typeface="BIZ UDPゴシック"/>
              </a:rPr>
              <a:t>サビ児管を育成するのに、障害全般を中心とした学びをした専門知識を</a:t>
            </a:r>
            <a:r>
              <a:rPr lang="ja-JP" altLang="en-US" sz="2400" b="1" spc="-15" dirty="0">
                <a:latin typeface="BIZ UDPゴシック" panose="020B0400000000000000" pitchFamily="50" charset="-128"/>
                <a:ea typeface="BIZ UDPゴシック" panose="020B0400000000000000" pitchFamily="50" charset="-128"/>
                <a:cs typeface="BIZ UDPゴシック"/>
              </a:rPr>
              <a:t>持つ学生は存在しない。</a:t>
            </a:r>
            <a:endParaRPr lang="ja-JP" altLang="en-US" sz="2400" b="1" dirty="0">
              <a:latin typeface="BIZ UDPゴシック" panose="020B0400000000000000" pitchFamily="50" charset="-128"/>
              <a:ea typeface="BIZ UDPゴシック" panose="020B0400000000000000" pitchFamily="50" charset="-128"/>
              <a:cs typeface="BIZ UDPゴシック"/>
            </a:endParaRPr>
          </a:p>
        </p:txBody>
      </p:sp>
      <p:sp>
        <p:nvSpPr>
          <p:cNvPr id="14" name="テキスト ボックス 13">
            <a:extLst>
              <a:ext uri="{FF2B5EF4-FFF2-40B4-BE49-F238E27FC236}">
                <a16:creationId xmlns:a16="http://schemas.microsoft.com/office/drawing/2014/main" id="{44D84316-7DB6-CF9C-93B6-46E64B77BB87}"/>
              </a:ext>
            </a:extLst>
          </p:cNvPr>
          <p:cNvSpPr txBox="1"/>
          <p:nvPr/>
        </p:nvSpPr>
        <p:spPr>
          <a:xfrm>
            <a:off x="2361121" y="5611561"/>
            <a:ext cx="8082915" cy="830997"/>
          </a:xfrm>
          <a:prstGeom prst="rect">
            <a:avLst/>
          </a:prstGeom>
          <a:noFill/>
        </p:spPr>
        <p:txBody>
          <a:bodyPr wrap="square">
            <a:spAutoFit/>
          </a:bodyPr>
          <a:lstStyle/>
          <a:p>
            <a:pPr marR="311150" algn="ctr">
              <a:lnSpc>
                <a:spcPct val="100000"/>
              </a:lnSpc>
            </a:pPr>
            <a:r>
              <a:rPr lang="ja-JP" altLang="en-US" sz="2400" b="1" spc="-5" dirty="0">
                <a:latin typeface="BIZ UDPゴシック" panose="020B0400000000000000" pitchFamily="50" charset="-128"/>
                <a:ea typeface="BIZ UDPゴシック" panose="020B0400000000000000" pitchFamily="50" charset="-128"/>
                <a:cs typeface="BIZ UDPゴシック"/>
              </a:rPr>
              <a:t>出来れば、社会福祉と障害福祉を学んだ学生を確保し、育てることが出来れば良いかなと考えています！！</a:t>
            </a:r>
            <a:endParaRPr lang="ja-JP" altLang="en-US" sz="2400" b="1" dirty="0">
              <a:latin typeface="BIZ UDPゴシック" panose="020B0400000000000000" pitchFamily="50" charset="-128"/>
              <a:ea typeface="BIZ UDPゴシック" panose="020B0400000000000000" pitchFamily="50" charset="-128"/>
              <a:cs typeface="BIZ UDPゴシック"/>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34AA45E-446B-4BA9-AA92-C01A0852B8AC}"/>
              </a:ext>
            </a:extLst>
          </p:cNvPr>
          <p:cNvSpPr txBox="1"/>
          <p:nvPr/>
        </p:nvSpPr>
        <p:spPr>
          <a:xfrm>
            <a:off x="2286000" y="1700808"/>
            <a:ext cx="7620000" cy="1200329"/>
          </a:xfrm>
          <a:prstGeom prst="rect">
            <a:avLst/>
          </a:prstGeom>
          <a:noFill/>
        </p:spPr>
        <p:txBody>
          <a:bodyPr wrap="square" rtlCol="0">
            <a:spAutoFit/>
          </a:bodyPr>
          <a:lstStyle/>
          <a:p>
            <a:pPr algn="ctr"/>
            <a:r>
              <a:rPr kumimoji="1" lang="ja-JP" altLang="en-US" sz="3600" dirty="0">
                <a:latin typeface="BIZ UDPゴシック" panose="020B0400000000000000" pitchFamily="50" charset="-128"/>
                <a:ea typeface="BIZ UDPゴシック" panose="020B0400000000000000" pitchFamily="50" charset="-128"/>
              </a:rPr>
              <a:t>教育学部障害児教育専攻学生</a:t>
            </a:r>
          </a:p>
          <a:p>
            <a:pPr algn="ctr"/>
            <a:r>
              <a:rPr kumimoji="1" lang="ja-JP" altLang="en-US" sz="3600" dirty="0">
                <a:latin typeface="BIZ UDPゴシック" panose="020B0400000000000000" pitchFamily="50" charset="-128"/>
                <a:ea typeface="BIZ UDPゴシック" panose="020B0400000000000000" pitchFamily="50" charset="-128"/>
              </a:rPr>
              <a:t>子ども支援学部障害児専攻学生</a:t>
            </a:r>
          </a:p>
        </p:txBody>
      </p:sp>
      <p:sp>
        <p:nvSpPr>
          <p:cNvPr id="6" name="テキスト ボックス 5">
            <a:extLst>
              <a:ext uri="{FF2B5EF4-FFF2-40B4-BE49-F238E27FC236}">
                <a16:creationId xmlns:a16="http://schemas.microsoft.com/office/drawing/2014/main" id="{AD939BE7-9F58-46ED-9E5F-C70393E9FB13}"/>
              </a:ext>
            </a:extLst>
          </p:cNvPr>
          <p:cNvSpPr txBox="1"/>
          <p:nvPr/>
        </p:nvSpPr>
        <p:spPr>
          <a:xfrm>
            <a:off x="1716435" y="3645024"/>
            <a:ext cx="8759130" cy="1569660"/>
          </a:xfrm>
          <a:prstGeom prst="rect">
            <a:avLst/>
          </a:prstGeom>
          <a:noFill/>
        </p:spPr>
        <p:txBody>
          <a:bodyPr wrap="square" rtlCol="0">
            <a:spAutoFit/>
          </a:bodyPr>
          <a:lstStyle/>
          <a:p>
            <a:pPr algn="just"/>
            <a:r>
              <a:rPr kumimoji="1" lang="ja-JP" altLang="en-US" sz="2400" b="1" dirty="0">
                <a:latin typeface="BIZ UDPゴシック" panose="020B0400000000000000" pitchFamily="50" charset="-128"/>
                <a:ea typeface="BIZ UDPゴシック" panose="020B0400000000000000" pitchFamily="50" charset="-128"/>
              </a:rPr>
              <a:t> 障害について学んでいる学生です。この学生を確保する手立てを考えることも一つの方法です。</a:t>
            </a:r>
          </a:p>
          <a:p>
            <a:pPr algn="just"/>
            <a:r>
              <a:rPr kumimoji="1" lang="ja-JP" altLang="en-US" sz="2400" b="1" dirty="0">
                <a:latin typeface="BIZ UDPゴシック" panose="020B0400000000000000" pitchFamily="50" charset="-128"/>
                <a:ea typeface="BIZ UDPゴシック" panose="020B0400000000000000" pitchFamily="50" charset="-128"/>
              </a:rPr>
              <a:t> 近くの大学の教育学部、子ども支援学部などに学生確保の手段を見つけることで、優秀な人材の確保が可能かもしれません。</a:t>
            </a:r>
          </a:p>
        </p:txBody>
      </p:sp>
    </p:spTree>
    <p:extLst>
      <p:ext uri="{BB962C8B-B14F-4D97-AF65-F5344CB8AC3E}">
        <p14:creationId xmlns:p14="http://schemas.microsoft.com/office/powerpoint/2010/main" val="430649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3728802" y="974608"/>
            <a:ext cx="4734396" cy="628377"/>
          </a:xfrm>
          <a:prstGeom prst="rect">
            <a:avLst/>
          </a:prstGeom>
        </p:spPr>
        <p:txBody>
          <a:bodyPr vert="horz" wrap="square" lIns="0" tIns="12700" rIns="0" bIns="0" rtlCol="0">
            <a:spAutoFit/>
          </a:bodyPr>
          <a:lstStyle/>
          <a:p>
            <a:pPr marL="12700">
              <a:lnSpc>
                <a:spcPct val="100000"/>
              </a:lnSpc>
              <a:spcBef>
                <a:spcPts val="100"/>
              </a:spcBef>
            </a:pPr>
            <a:r>
              <a:rPr spc="-10" dirty="0"/>
              <a:t>障害福祉全体の課題</a:t>
            </a:r>
            <a:endParaRPr dirty="0"/>
          </a:p>
        </p:txBody>
      </p:sp>
      <p:sp>
        <p:nvSpPr>
          <p:cNvPr id="5" name="テキスト ボックス 4">
            <a:extLst>
              <a:ext uri="{FF2B5EF4-FFF2-40B4-BE49-F238E27FC236}">
                <a16:creationId xmlns:a16="http://schemas.microsoft.com/office/drawing/2014/main" id="{04B119CB-2FB8-4906-AA71-CB2CD876653E}"/>
              </a:ext>
            </a:extLst>
          </p:cNvPr>
          <p:cNvSpPr txBox="1"/>
          <p:nvPr/>
        </p:nvSpPr>
        <p:spPr>
          <a:xfrm>
            <a:off x="1847528" y="2420888"/>
            <a:ext cx="8953500" cy="1569660"/>
          </a:xfrm>
          <a:prstGeom prst="rect">
            <a:avLst/>
          </a:prstGeom>
          <a:noFill/>
        </p:spPr>
        <p:txBody>
          <a:bodyPr wrap="square">
            <a:spAutoFit/>
          </a:bodyPr>
          <a:lstStyle/>
          <a:p>
            <a:pPr marL="12700" marR="5080" algn="just">
              <a:lnSpc>
                <a:spcPct val="100000"/>
              </a:lnSpc>
              <a:spcBef>
                <a:spcPts val="95"/>
              </a:spcBef>
            </a:pPr>
            <a:r>
              <a:rPr lang="ja-JP" altLang="en-US" sz="3200" spc="-45" dirty="0">
                <a:latin typeface="BIZ UDPゴシック" panose="020B0400000000000000" pitchFamily="50" charset="-128"/>
                <a:ea typeface="BIZ UDPゴシック" panose="020B0400000000000000" pitchFamily="50" charset="-128"/>
                <a:cs typeface="BIZ UDPゴシック"/>
              </a:rPr>
              <a:t>社会福祉学科、学部では障害を専門的に学ぶ場が設定されて</a:t>
            </a:r>
            <a:r>
              <a:rPr lang="ja-JP" altLang="en-US" sz="3200" spc="-40" dirty="0">
                <a:latin typeface="BIZ UDPゴシック" panose="020B0400000000000000" pitchFamily="50" charset="-128"/>
                <a:ea typeface="BIZ UDPゴシック" panose="020B0400000000000000" pitchFamily="50" charset="-128"/>
                <a:cs typeface="BIZ UDPゴシック"/>
              </a:rPr>
              <a:t>いない。そのような状況で優秀な人材を確保することが難しい。</a:t>
            </a:r>
            <a:endParaRPr lang="ja-JP" altLang="en-US" sz="3200" dirty="0">
              <a:latin typeface="BIZ UDPゴシック" panose="020B0400000000000000" pitchFamily="50" charset="-128"/>
              <a:ea typeface="BIZ UDPゴシック" panose="020B0400000000000000" pitchFamily="50" charset="-128"/>
              <a:cs typeface="BIZ UDPゴシック"/>
            </a:endParaRPr>
          </a:p>
        </p:txBody>
      </p:sp>
      <p:sp>
        <p:nvSpPr>
          <p:cNvPr id="3" name="矢印: 下 2">
            <a:extLst>
              <a:ext uri="{FF2B5EF4-FFF2-40B4-BE49-F238E27FC236}">
                <a16:creationId xmlns:a16="http://schemas.microsoft.com/office/drawing/2014/main" id="{CCB3286E-DD74-EB3C-74D8-E5752425949F}"/>
              </a:ext>
            </a:extLst>
          </p:cNvPr>
          <p:cNvSpPr/>
          <p:nvPr/>
        </p:nvSpPr>
        <p:spPr>
          <a:xfrm>
            <a:off x="4480353" y="4333311"/>
            <a:ext cx="3231294" cy="446564"/>
          </a:xfrm>
          <a:prstGeom prst="downArrow">
            <a:avLst/>
          </a:prstGeom>
          <a:solidFill>
            <a:schemeClr val="bg1">
              <a:lumMod val="95000"/>
            </a:schemeClr>
          </a:solidFill>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4DACD14-B4DD-8620-D519-A5D705446334}"/>
              </a:ext>
            </a:extLst>
          </p:cNvPr>
          <p:cNvSpPr txBox="1"/>
          <p:nvPr/>
        </p:nvSpPr>
        <p:spPr>
          <a:xfrm>
            <a:off x="2351584" y="5122639"/>
            <a:ext cx="7488832" cy="1077218"/>
          </a:xfrm>
          <a:prstGeom prst="rect">
            <a:avLst/>
          </a:prstGeom>
          <a:noFill/>
        </p:spPr>
        <p:txBody>
          <a:bodyPr wrap="square" rtlCol="0">
            <a:spAutoFit/>
          </a:bodyPr>
          <a:lstStyle/>
          <a:p>
            <a:pPr algn="ctr"/>
            <a:r>
              <a:rPr kumimoji="1" lang="ja-JP" altLang="en-US" sz="3200" dirty="0">
                <a:solidFill>
                  <a:srgbClr val="FF0000"/>
                </a:solidFill>
                <a:latin typeface="BIZ UDPゴシック" panose="020B0400000000000000" pitchFamily="50" charset="-128"/>
                <a:ea typeface="BIZ UDPゴシック" panose="020B0400000000000000" pitchFamily="50" charset="-128"/>
              </a:rPr>
              <a:t>サビ児管が今いる職員を育てるしかない</a:t>
            </a:r>
          </a:p>
          <a:p>
            <a:pPr algn="ctr"/>
            <a:r>
              <a:rPr kumimoji="1" lang="ja-JP" altLang="en-US" sz="3200" dirty="0">
                <a:solidFill>
                  <a:srgbClr val="FF0000"/>
                </a:solidFill>
                <a:latin typeface="BIZ UDPゴシック" panose="020B0400000000000000" pitchFamily="50" charset="-128"/>
                <a:ea typeface="BIZ UDPゴシック" panose="020B0400000000000000" pitchFamily="50" charset="-128"/>
              </a:rPr>
              <a:t>（サビ児管の使命だと思って下さい）</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77795" y="3789040"/>
            <a:ext cx="6836409" cy="635000"/>
          </a:xfrm>
          <a:prstGeom prst="rect">
            <a:avLst/>
          </a:prstGeom>
        </p:spPr>
        <p:txBody>
          <a:bodyPr vert="horz" wrap="square" lIns="0" tIns="12065" rIns="0" bIns="0" rtlCol="0">
            <a:spAutoFit/>
          </a:bodyPr>
          <a:lstStyle/>
          <a:p>
            <a:pPr marL="12700">
              <a:lnSpc>
                <a:spcPct val="100000"/>
              </a:lnSpc>
              <a:spcBef>
                <a:spcPts val="95"/>
              </a:spcBef>
            </a:pPr>
            <a:r>
              <a:rPr spc="-50" dirty="0"/>
              <a:t>ご静聴ありがとうございました</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2373" y="583736"/>
            <a:ext cx="10896600" cy="1136285"/>
          </a:xfrm>
          <a:prstGeom prst="rect">
            <a:avLst/>
          </a:prstGeom>
        </p:spPr>
        <p:txBody>
          <a:bodyPr vert="horz" wrap="square" lIns="0" tIns="515696" rIns="0" bIns="0" rtlCol="0" anchor="ctr">
            <a:spAutoFit/>
          </a:bodyPr>
          <a:lstStyle/>
          <a:p>
            <a:pPr marL="278130" algn="ctr">
              <a:lnSpc>
                <a:spcPct val="100000"/>
              </a:lnSpc>
              <a:spcBef>
                <a:spcPts val="105"/>
              </a:spcBef>
            </a:pPr>
            <a:r>
              <a:rPr sz="4000" spc="-20" dirty="0">
                <a:latin typeface="BIZ UDPゴシック" panose="020B0400000000000000" pitchFamily="50" charset="-128"/>
                <a:ea typeface="BIZ UDPゴシック" panose="020B0400000000000000" pitchFamily="50" charset="-128"/>
              </a:rPr>
              <a:t>人材育成をどのようにしていますか？</a:t>
            </a:r>
            <a:endParaRPr sz="4000" dirty="0">
              <a:latin typeface="BIZ UDPゴシック" panose="020B0400000000000000" pitchFamily="50" charset="-128"/>
              <a:ea typeface="BIZ UDPゴシック" panose="020B0400000000000000" pitchFamily="50" charset="-128"/>
            </a:endParaRPr>
          </a:p>
        </p:txBody>
      </p:sp>
      <p:sp>
        <p:nvSpPr>
          <p:cNvPr id="3" name="object 3"/>
          <p:cNvSpPr txBox="1"/>
          <p:nvPr/>
        </p:nvSpPr>
        <p:spPr>
          <a:xfrm>
            <a:off x="2632710" y="2233002"/>
            <a:ext cx="6926580" cy="2953373"/>
          </a:xfrm>
          <a:prstGeom prst="rect">
            <a:avLst/>
          </a:prstGeom>
        </p:spPr>
        <p:txBody>
          <a:bodyPr vert="horz" wrap="square" lIns="0" tIns="250190" rIns="0" bIns="0" rtlCol="0">
            <a:spAutoFit/>
          </a:bodyPr>
          <a:lstStyle/>
          <a:p>
            <a:pPr marL="12700">
              <a:lnSpc>
                <a:spcPct val="100000"/>
              </a:lnSpc>
              <a:spcBef>
                <a:spcPts val="1970"/>
              </a:spcBef>
            </a:pPr>
            <a:r>
              <a:rPr sz="3200" spc="-10" dirty="0">
                <a:latin typeface="BIZ UDPゴシック"/>
                <a:cs typeface="BIZ UDPゴシック"/>
              </a:rPr>
              <a:t>① 研修で実施している</a:t>
            </a:r>
            <a:endParaRPr sz="3200" dirty="0">
              <a:latin typeface="BIZ UDPゴシック"/>
              <a:cs typeface="BIZ UDPゴシック"/>
            </a:endParaRPr>
          </a:p>
          <a:p>
            <a:pPr marL="12700">
              <a:lnSpc>
                <a:spcPct val="100000"/>
              </a:lnSpc>
              <a:spcBef>
                <a:spcPts val="1870"/>
              </a:spcBef>
            </a:pPr>
            <a:r>
              <a:rPr sz="3200" u="sng" spc="-10" dirty="0">
                <a:uFill>
                  <a:solidFill>
                    <a:srgbClr val="000000"/>
                  </a:solidFill>
                </a:uFill>
                <a:latin typeface="BIZ UDPゴシック"/>
                <a:cs typeface="BIZ UDPゴシック"/>
              </a:rPr>
              <a:t>② 普段の業務の中で実施している</a:t>
            </a:r>
            <a:endParaRPr sz="3200" dirty="0">
              <a:latin typeface="BIZ UDPゴシック"/>
              <a:cs typeface="BIZ UDPゴシック"/>
            </a:endParaRPr>
          </a:p>
          <a:p>
            <a:pPr marL="36830">
              <a:lnSpc>
                <a:spcPct val="100000"/>
              </a:lnSpc>
              <a:spcBef>
                <a:spcPts val="1864"/>
              </a:spcBef>
            </a:pPr>
            <a:r>
              <a:rPr sz="3200" spc="-15" dirty="0">
                <a:latin typeface="BIZ UDPゴシック"/>
                <a:cs typeface="BIZ UDPゴシック"/>
              </a:rPr>
              <a:t>③ 他の法人と人事交流</a:t>
            </a:r>
            <a:endParaRPr sz="3200" dirty="0">
              <a:latin typeface="BIZ UDPゴシック"/>
              <a:cs typeface="BIZ UDPゴシック"/>
            </a:endParaRPr>
          </a:p>
          <a:p>
            <a:pPr marL="12700">
              <a:lnSpc>
                <a:spcPct val="100000"/>
              </a:lnSpc>
              <a:spcBef>
                <a:spcPts val="1870"/>
              </a:spcBef>
            </a:pPr>
            <a:r>
              <a:rPr sz="3200" u="sng" spc="-10" dirty="0">
                <a:uFill>
                  <a:solidFill>
                    <a:srgbClr val="000000"/>
                  </a:solidFill>
                </a:uFill>
                <a:latin typeface="BIZ UDPゴシック"/>
                <a:cs typeface="BIZ UDPゴシック"/>
              </a:rPr>
              <a:t>④ </a:t>
            </a:r>
            <a:r>
              <a:rPr sz="3200" u="sng" spc="-10" dirty="0" err="1">
                <a:uFill>
                  <a:solidFill>
                    <a:srgbClr val="000000"/>
                  </a:solidFill>
                </a:uFill>
                <a:latin typeface="BIZ UDPゴシック"/>
                <a:cs typeface="BIZ UDPゴシック"/>
              </a:rPr>
              <a:t>優秀な人材を</a:t>
            </a:r>
            <a:r>
              <a:rPr lang="ja-JP" altLang="en-US" sz="3200" u="sng" spc="-10" dirty="0">
                <a:uFill>
                  <a:solidFill>
                    <a:srgbClr val="000000"/>
                  </a:solidFill>
                </a:uFill>
                <a:latin typeface="BIZ UDPゴシック"/>
                <a:cs typeface="BIZ UDPゴシック"/>
              </a:rPr>
              <a:t>獲得する</a:t>
            </a:r>
            <a:endParaRPr sz="3200" dirty="0">
              <a:latin typeface="BIZ UDPゴシック"/>
              <a:cs typeface="BIZ UDPゴシック"/>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5200" y="2438400"/>
            <a:ext cx="5486400" cy="689291"/>
          </a:xfrm>
          <a:prstGeom prst="rect">
            <a:avLst/>
          </a:prstGeom>
        </p:spPr>
        <p:txBody>
          <a:bodyPr vert="horz" wrap="square" lIns="0" tIns="12065" rIns="0" bIns="0" rtlCol="0">
            <a:spAutoFit/>
          </a:bodyPr>
          <a:lstStyle/>
          <a:p>
            <a:pPr marL="12700">
              <a:lnSpc>
                <a:spcPct val="100000"/>
              </a:lnSpc>
              <a:spcBef>
                <a:spcPts val="95"/>
              </a:spcBef>
            </a:pPr>
            <a:r>
              <a:rPr sz="4400" spc="-45" dirty="0"/>
              <a:t>人材育成の前提条件</a:t>
            </a:r>
          </a:p>
        </p:txBody>
      </p:sp>
      <p:sp>
        <p:nvSpPr>
          <p:cNvPr id="4" name="テキスト ボックス 3">
            <a:extLst>
              <a:ext uri="{FF2B5EF4-FFF2-40B4-BE49-F238E27FC236}">
                <a16:creationId xmlns:a16="http://schemas.microsoft.com/office/drawing/2014/main" id="{F5F20F9A-19CB-3159-66FE-01B19F039522}"/>
              </a:ext>
            </a:extLst>
          </p:cNvPr>
          <p:cNvSpPr txBox="1"/>
          <p:nvPr/>
        </p:nvSpPr>
        <p:spPr>
          <a:xfrm>
            <a:off x="3049250" y="4005064"/>
            <a:ext cx="6093500" cy="707886"/>
          </a:xfrm>
          <a:prstGeom prst="rect">
            <a:avLst/>
          </a:prstGeom>
          <a:noFill/>
        </p:spPr>
        <p:txBody>
          <a:bodyPr wrap="square">
            <a:spAutoFit/>
          </a:bodyPr>
          <a:lstStyle/>
          <a:p>
            <a:pPr marL="12700" algn="ctr">
              <a:lnSpc>
                <a:spcPct val="100000"/>
              </a:lnSpc>
              <a:spcBef>
                <a:spcPts val="1870"/>
              </a:spcBef>
            </a:pPr>
            <a:r>
              <a:rPr lang="ja-JP" altLang="en-US" sz="4000" u="sng" spc="-10" dirty="0">
                <a:uFill>
                  <a:solidFill>
                    <a:srgbClr val="000000"/>
                  </a:solidFill>
                </a:uFill>
                <a:latin typeface="BIZ UDPゴシック" panose="020B0400000000000000" pitchFamily="50" charset="-128"/>
                <a:ea typeface="BIZ UDPゴシック" panose="020B0400000000000000" pitchFamily="50" charset="-128"/>
                <a:cs typeface="BIZ UDPゴシック"/>
              </a:rPr>
              <a:t>④ 優秀な人材を獲得する</a:t>
            </a:r>
            <a:endParaRPr lang="ja-JP" altLang="en-US" sz="4000" dirty="0">
              <a:latin typeface="BIZ UDPゴシック" panose="020B0400000000000000" pitchFamily="50" charset="-128"/>
              <a:ea typeface="BIZ UDPゴシック" panose="020B0400000000000000" pitchFamily="50" charset="-128"/>
              <a:cs typeface="BIZ UDPゴシック"/>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5360" y="359526"/>
            <a:ext cx="7633892" cy="689291"/>
          </a:xfrm>
          <a:prstGeom prst="rect">
            <a:avLst/>
          </a:prstGeom>
        </p:spPr>
        <p:txBody>
          <a:bodyPr vert="horz" wrap="square" lIns="0" tIns="12065" rIns="0" bIns="0" rtlCol="0">
            <a:spAutoFit/>
          </a:bodyPr>
          <a:lstStyle/>
          <a:p>
            <a:pPr marL="12700">
              <a:lnSpc>
                <a:spcPct val="100000"/>
              </a:lnSpc>
              <a:spcBef>
                <a:spcPts val="95"/>
              </a:spcBef>
            </a:pPr>
            <a:r>
              <a:rPr spc="-50" dirty="0">
                <a:uFill>
                  <a:solidFill>
                    <a:srgbClr val="000000"/>
                  </a:solidFill>
                </a:uFill>
                <a:latin typeface="BIZ UDPゴシック" panose="020B0400000000000000" pitchFamily="50" charset="-128"/>
                <a:ea typeface="BIZ UDPゴシック" panose="020B0400000000000000" pitchFamily="50" charset="-128"/>
              </a:rPr>
              <a:t>④ 優秀な人材を獲得する</a:t>
            </a:r>
          </a:p>
        </p:txBody>
      </p:sp>
      <p:pic>
        <p:nvPicPr>
          <p:cNvPr id="6" name="図 5">
            <a:extLst>
              <a:ext uri="{FF2B5EF4-FFF2-40B4-BE49-F238E27FC236}">
                <a16:creationId xmlns:a16="http://schemas.microsoft.com/office/drawing/2014/main" id="{5DDD8F59-15CE-9983-F95B-92BF78381A87}"/>
              </a:ext>
            </a:extLst>
          </p:cNvPr>
          <p:cNvPicPr>
            <a:picLocks noChangeAspect="1"/>
          </p:cNvPicPr>
          <p:nvPr/>
        </p:nvPicPr>
        <p:blipFill>
          <a:blip r:embed="rId3"/>
          <a:stretch>
            <a:fillRect/>
          </a:stretch>
        </p:blipFill>
        <p:spPr>
          <a:xfrm>
            <a:off x="2999656" y="1057961"/>
            <a:ext cx="6192688" cy="5101805"/>
          </a:xfrm>
          <a:prstGeom prst="rect">
            <a:avLst/>
          </a:prstGeom>
        </p:spPr>
      </p:pic>
      <p:sp>
        <p:nvSpPr>
          <p:cNvPr id="7" name="テキスト ボックス 6">
            <a:extLst>
              <a:ext uri="{FF2B5EF4-FFF2-40B4-BE49-F238E27FC236}">
                <a16:creationId xmlns:a16="http://schemas.microsoft.com/office/drawing/2014/main" id="{A9EFF2E5-B319-1901-A557-FE8228AA3308}"/>
              </a:ext>
            </a:extLst>
          </p:cNvPr>
          <p:cNvSpPr txBox="1"/>
          <p:nvPr/>
        </p:nvSpPr>
        <p:spPr>
          <a:xfrm>
            <a:off x="3719736" y="6049337"/>
            <a:ext cx="5778360" cy="461665"/>
          </a:xfrm>
          <a:prstGeom prst="rect">
            <a:avLst/>
          </a:prstGeom>
          <a:noFill/>
        </p:spPr>
        <p:txBody>
          <a:bodyPr wrap="square" rtlCol="0">
            <a:spAutoFit/>
          </a:bodyPr>
          <a:lstStyle/>
          <a:p>
            <a:pPr algn="ctr"/>
            <a:r>
              <a:rPr kumimoji="1" lang="ja-JP" altLang="en-US" sz="2400" b="1" dirty="0">
                <a:latin typeface="BIZ UDPゴシック" panose="020B0400000000000000" pitchFamily="50" charset="-128"/>
                <a:ea typeface="BIZ UDPゴシック" panose="020B0400000000000000" pitchFamily="50" charset="-128"/>
              </a:rPr>
              <a:t>山口県立大学　令和４年度　就職者</a:t>
            </a:r>
            <a:r>
              <a:rPr kumimoji="1" lang="en-US" altLang="ja-JP" sz="2400" b="1" dirty="0">
                <a:latin typeface="BIZ UDPゴシック" panose="020B0400000000000000" pitchFamily="50" charset="-128"/>
                <a:ea typeface="BIZ UDPゴシック" panose="020B0400000000000000" pitchFamily="50" charset="-128"/>
              </a:rPr>
              <a:t>97</a:t>
            </a:r>
            <a:r>
              <a:rPr kumimoji="1" lang="ja-JP" altLang="en-US" sz="2400" b="1" dirty="0">
                <a:latin typeface="BIZ UDPゴシック" panose="020B0400000000000000" pitchFamily="50" charset="-128"/>
                <a:ea typeface="BIZ UDPゴシック" panose="020B0400000000000000" pitchFamily="50" charset="-128"/>
              </a:rPr>
              <a:t>名</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1E4100C7-0C16-0EDA-56D3-D7A641D04FD2}"/>
              </a:ext>
            </a:extLst>
          </p:cNvPr>
          <p:cNvSpPr txBox="1"/>
          <p:nvPr/>
        </p:nvSpPr>
        <p:spPr>
          <a:xfrm>
            <a:off x="1149094" y="481844"/>
            <a:ext cx="4495800" cy="5922134"/>
          </a:xfrm>
          <a:prstGeom prst="rect">
            <a:avLst/>
          </a:prstGeom>
        </p:spPr>
        <p:txBody>
          <a:bodyPr vert="horz" wrap="square" lIns="0" tIns="12700" rIns="0" bIns="0" rtlCol="0" anchor="b">
            <a:spAutoFit/>
          </a:bodyPr>
          <a:lstStyle/>
          <a:p>
            <a:pPr marL="12700" algn="just">
              <a:lnSpc>
                <a:spcPct val="100000"/>
              </a:lnSpc>
            </a:pP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福</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山口県社会福祉事業団</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指</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支</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pPr marL="12700" algn="just">
              <a:lnSpc>
                <a:spcPct val="100000"/>
              </a:lnSpc>
            </a:pP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福</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下松市社会福祉協議会</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事務</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pPr marL="12700" algn="just">
              <a:lnSpc>
                <a:spcPct val="100000"/>
              </a:lnSpc>
            </a:pP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福</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山口市社会福祉協議会</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事務</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pPr marL="12700" algn="just">
              <a:lnSpc>
                <a:spcPct val="100000"/>
              </a:lnSpc>
            </a:pP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福</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下関市社会福祉協議会</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事務</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相</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a:t>
            </a:r>
          </a:p>
          <a:p>
            <a:pPr marL="12700" algn="just">
              <a:lnSpc>
                <a:spcPct val="100000"/>
              </a:lnSpc>
            </a:pP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福</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宇部市厚生事業会軽費老人ホーム好生園</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相</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pPr marL="12700" algn="just">
              <a:lnSpc>
                <a:spcPct val="100000"/>
              </a:lnSpc>
            </a:pP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福</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南風荘</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支</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pPr marL="12700" algn="just">
              <a:lnSpc>
                <a:spcPct val="100000"/>
              </a:lnSpc>
            </a:pP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福</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じねんじょ</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相</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pPr marL="12700" algn="just">
              <a:lnSpc>
                <a:spcPct val="100000"/>
              </a:lnSpc>
            </a:pP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福</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博愛会</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相</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pPr marL="12700" algn="just">
              <a:lnSpc>
                <a:spcPct val="100000"/>
              </a:lnSpc>
            </a:pP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福</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ひらきの里</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支</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pPr marL="12700" algn="just">
              <a:lnSpc>
                <a:spcPct val="100000"/>
              </a:lnSpc>
            </a:pP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福</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はるか</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指</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a:t>
            </a:r>
          </a:p>
          <a:p>
            <a:pPr marL="12700" algn="just">
              <a:lnSpc>
                <a:spcPct val="100000"/>
              </a:lnSpc>
            </a:pP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福</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山口育児院</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指</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pPr marL="12700" algn="just">
              <a:lnSpc>
                <a:spcPct val="100000"/>
              </a:lnSpc>
            </a:pP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医</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恵愛会柳井病院</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(PSW)</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pPr marL="12700" algn="just">
              <a:lnSpc>
                <a:spcPct val="100000"/>
              </a:lnSpc>
            </a:pP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医社</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生和会周南リハビリテーション病院</a:t>
            </a:r>
          </a:p>
          <a:p>
            <a:pPr marL="12700" algn="just">
              <a:lnSpc>
                <a:spcPct val="100000"/>
              </a:lnSpc>
            </a:pP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(MSW)(</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医社</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青藍会</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相</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pPr marL="12700" algn="just">
              <a:lnSpc>
                <a:spcPct val="100000"/>
              </a:lnSpc>
            </a:pP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地独</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山口県立病院機構山口県立こころの医療センター</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(PSW)</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pPr marL="12700" algn="just">
              <a:lnSpc>
                <a:spcPct val="100000"/>
              </a:lnSpc>
            </a:pP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（福）特別養護老人ホーム岸津苑</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介</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pPr marL="12700" algn="just">
              <a:lnSpc>
                <a:spcPct val="100000"/>
              </a:lnSpc>
            </a:pP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株</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セービング</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相</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pPr marL="12700" algn="just">
              <a:lnSpc>
                <a:spcPct val="100000"/>
              </a:lnSpc>
            </a:pP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株</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ツクイ</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介</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相</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pPr marL="12700" algn="just">
              <a:lnSpc>
                <a:spcPct val="100000"/>
              </a:lnSpc>
            </a:pP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株</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ティエラ</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相</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pPr marL="12700" algn="just">
              <a:lnSpc>
                <a:spcPct val="100000"/>
              </a:lnSpc>
            </a:pP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株</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絆</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相</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pPr marL="12700" algn="just">
              <a:lnSpc>
                <a:spcPct val="100000"/>
              </a:lnSpc>
            </a:pP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株</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ホームケアサービス山口</a:t>
            </a:r>
          </a:p>
          <a:p>
            <a:pPr marL="12700" algn="just">
              <a:lnSpc>
                <a:spcPct val="100000"/>
              </a:lnSpc>
            </a:pP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株</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アイテックス、</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IL</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サポート</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merry merry(</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介</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pPr marL="12700" algn="just">
              <a:lnSpc>
                <a:spcPct val="100000"/>
              </a:lnSpc>
            </a:pP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（株）かくれ厨房福まろ</a:t>
            </a:r>
            <a:endParaRPr sz="1600" b="1" dirty="0">
              <a:solidFill>
                <a:schemeClr val="tx1"/>
              </a:solidFill>
              <a:latin typeface="BIZ UDPゴシック" panose="020B0400000000000000" pitchFamily="50" charset="-128"/>
              <a:ea typeface="BIZ UDPゴシック" panose="020B0400000000000000" pitchFamily="50" charset="-128"/>
              <a:cs typeface="BIZ UDPゴシック"/>
            </a:endParaRPr>
          </a:p>
        </p:txBody>
      </p:sp>
      <p:sp>
        <p:nvSpPr>
          <p:cNvPr id="6" name="テキスト ボックス 5">
            <a:extLst>
              <a:ext uri="{FF2B5EF4-FFF2-40B4-BE49-F238E27FC236}">
                <a16:creationId xmlns:a16="http://schemas.microsoft.com/office/drawing/2014/main" id="{251EDD8B-1D4F-78B8-1B9B-1B1EB5396A33}"/>
              </a:ext>
            </a:extLst>
          </p:cNvPr>
          <p:cNvSpPr txBox="1"/>
          <p:nvPr/>
        </p:nvSpPr>
        <p:spPr>
          <a:xfrm>
            <a:off x="6313933" y="478666"/>
            <a:ext cx="4728973" cy="6001643"/>
          </a:xfrm>
          <a:prstGeom prst="rect">
            <a:avLst/>
          </a:prstGeom>
          <a:noFill/>
        </p:spPr>
        <p:txBody>
          <a:bodyPr wrap="square">
            <a:spAutoFit/>
          </a:bodyPr>
          <a:lstStyle/>
          <a:p>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福</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鳥取県厚生事業団</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介</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endParaRPr lang="ja-JP" altLang="en-US" sz="1600" b="1" i="0" dirty="0">
              <a:solidFill>
                <a:srgbClr val="FF0000"/>
              </a:solidFill>
              <a:effectLst/>
              <a:latin typeface="BIZ UDPゴシック" panose="020B0400000000000000" pitchFamily="50" charset="-128"/>
              <a:ea typeface="BIZ UDPゴシック" panose="020B0400000000000000" pitchFamily="50" charset="-128"/>
            </a:endParaRPr>
          </a:p>
          <a:p>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福</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大山町社会福祉協議会</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相</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福</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松江市社会福祉協議会</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相</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福</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都城市社会福祉協議会</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事務</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福</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白寿会</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介</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endParaRPr lang="ja-JP" altLang="en-US" sz="1600" b="1" i="0" dirty="0">
              <a:solidFill>
                <a:srgbClr val="FF0000"/>
              </a:solidFill>
              <a:effectLst/>
              <a:latin typeface="BIZ UDPゴシック" panose="020B0400000000000000" pitchFamily="50" charset="-128"/>
              <a:ea typeface="BIZ UDPゴシック" panose="020B0400000000000000" pitchFamily="50" charset="-128"/>
            </a:endParaRPr>
          </a:p>
          <a:p>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福</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悲田院</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支</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endParaRPr lang="ja-JP" altLang="en-US" sz="1600" b="1" i="0" dirty="0">
              <a:solidFill>
                <a:srgbClr val="FF0000"/>
              </a:solidFill>
              <a:effectLst/>
              <a:latin typeface="BIZ UDPゴシック" panose="020B0400000000000000" pitchFamily="50" charset="-128"/>
              <a:ea typeface="BIZ UDPゴシック" panose="020B0400000000000000" pitchFamily="50" charset="-128"/>
            </a:endParaRPr>
          </a:p>
          <a:p>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福</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あと会</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介</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endParaRPr lang="ja-JP" altLang="en-US" sz="1600" b="1" i="0" dirty="0">
              <a:solidFill>
                <a:srgbClr val="FF0000"/>
              </a:solidFill>
              <a:effectLst/>
              <a:latin typeface="BIZ UDPゴシック" panose="020B0400000000000000" pitchFamily="50" charset="-128"/>
              <a:ea typeface="BIZ UDPゴシック" panose="020B0400000000000000" pitchFamily="50" charset="-128"/>
            </a:endParaRPr>
          </a:p>
          <a:p>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福</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高塔会児童養護施設暁の鐘学園</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指</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福</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三幸福祉会清華苑</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相</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福</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つつじ</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支</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endParaRPr lang="ja-JP" altLang="en-US" sz="1600" b="1" i="0" dirty="0">
              <a:solidFill>
                <a:srgbClr val="FF0000"/>
              </a:solidFill>
              <a:effectLst/>
              <a:latin typeface="BIZ UDPゴシック" panose="020B0400000000000000" pitchFamily="50" charset="-128"/>
              <a:ea typeface="BIZ UDPゴシック" panose="020B0400000000000000" pitchFamily="50" charset="-128"/>
            </a:endParaRPr>
          </a:p>
          <a:p>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医</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和同会広島シーサイド病院</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事務</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医</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医和基会戸畑総合病院</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(MSW)</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医</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平成会サンライズ酒井病院</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(MSW)</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医社</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康心会</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(MSW)</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医社</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淵野会渕野病院</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(PSW)</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社医</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敬和会大分岡病院</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(MSW)</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社医</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慈生会ウェルフェア病院</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(PSW)</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社医</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清和会</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(PSW)</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独</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国立病院機構九州グループ大牟田病院</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指</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（更生）更生保護法人西本願寺白光荘</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i="0" dirty="0">
                <a:solidFill>
                  <a:srgbClr val="FF0000"/>
                </a:solidFill>
                <a:effectLst/>
                <a:latin typeface="BIZ UDPゴシック" panose="020B0400000000000000" pitchFamily="50" charset="-128"/>
                <a:ea typeface="BIZ UDPゴシック" panose="020B0400000000000000" pitchFamily="50" charset="-128"/>
              </a:rPr>
              <a:t>支</a:t>
            </a:r>
            <a:r>
              <a:rPr lang="en-US" altLang="ja-JP" sz="1600" b="1" i="0" dirty="0">
                <a:solidFill>
                  <a:srgbClr val="FF0000"/>
                </a:solidFill>
                <a:effectLst/>
                <a:latin typeface="BIZ UDPゴシック" panose="020B0400000000000000" pitchFamily="50" charset="-128"/>
                <a:ea typeface="BIZ UDPゴシック" panose="020B0400000000000000" pitchFamily="50" charset="-128"/>
              </a:rPr>
              <a:t>)</a:t>
            </a:r>
            <a:endParaRPr lang="ja-JP" altLang="en-US" sz="1600" b="1" i="0" dirty="0">
              <a:solidFill>
                <a:srgbClr val="FF0000"/>
              </a:solidFill>
              <a:effectLst/>
              <a:latin typeface="BIZ UDPゴシック" panose="020B0400000000000000" pitchFamily="50" charset="-128"/>
              <a:ea typeface="BIZ UDPゴシック" panose="020B0400000000000000" pitchFamily="50" charset="-128"/>
            </a:endParaRPr>
          </a:p>
          <a:p>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株</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ファーストシーンエデュケーション</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指</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endParaRPr lang="ja-JP" altLang="en-US" sz="1600" b="1" i="0" dirty="0">
              <a:solidFill>
                <a:schemeClr val="tx1"/>
              </a:solidFill>
              <a:effectLst/>
              <a:latin typeface="BIZ UDPゴシック" panose="020B0400000000000000" pitchFamily="50" charset="-128"/>
              <a:ea typeface="BIZ UDPゴシック" panose="020B0400000000000000" pitchFamily="50" charset="-128"/>
            </a:endParaRPr>
          </a:p>
          <a:p>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株</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三葉</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COMPASS</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発達支援センターべっぷ</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指</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en-US" altLang="ja-JP" sz="1600" b="1" dirty="0">
                <a:solidFill>
                  <a:srgbClr val="FF0000"/>
                </a:solidFill>
                <a:effectLst/>
                <a:latin typeface="BIZ UDPゴシック" panose="020B0400000000000000" pitchFamily="50" charset="-128"/>
                <a:ea typeface="BIZ UDPゴシック" panose="020B0400000000000000" pitchFamily="50" charset="-128"/>
              </a:rPr>
              <a:t> (</a:t>
            </a:r>
            <a:r>
              <a:rPr lang="ja-JP" altLang="en-US" sz="1600" b="1" dirty="0">
                <a:solidFill>
                  <a:srgbClr val="FF0000"/>
                </a:solidFill>
                <a:effectLst/>
                <a:latin typeface="BIZ UDPゴシック" panose="020B0400000000000000" pitchFamily="50" charset="-128"/>
                <a:ea typeface="BIZ UDPゴシック" panose="020B0400000000000000" pitchFamily="50" charset="-128"/>
              </a:rPr>
              <a:t>株</a:t>
            </a:r>
            <a:r>
              <a:rPr lang="en-US" altLang="ja-JP" sz="1600" b="1"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dirty="0">
                <a:solidFill>
                  <a:srgbClr val="FF0000"/>
                </a:solidFill>
                <a:effectLst/>
                <a:latin typeface="BIZ UDPゴシック" panose="020B0400000000000000" pitchFamily="50" charset="-128"/>
                <a:ea typeface="BIZ UDPゴシック" panose="020B0400000000000000" pitchFamily="50" charset="-128"/>
              </a:rPr>
              <a:t>セントケア九州セントケア佐賀</a:t>
            </a:r>
            <a:r>
              <a:rPr lang="en-US" altLang="ja-JP" sz="1600" b="1" dirty="0">
                <a:solidFill>
                  <a:srgbClr val="FF0000"/>
                </a:solidFill>
                <a:effectLst/>
                <a:latin typeface="BIZ UDPゴシック" panose="020B0400000000000000" pitchFamily="50" charset="-128"/>
                <a:ea typeface="BIZ UDPゴシック" panose="020B0400000000000000" pitchFamily="50" charset="-128"/>
              </a:rPr>
              <a:t>(</a:t>
            </a:r>
            <a:r>
              <a:rPr lang="ja-JP" altLang="en-US" sz="1600" b="1" dirty="0">
                <a:solidFill>
                  <a:srgbClr val="FF0000"/>
                </a:solidFill>
                <a:effectLst/>
                <a:latin typeface="BIZ UDPゴシック" panose="020B0400000000000000" pitchFamily="50" charset="-128"/>
                <a:ea typeface="BIZ UDPゴシック" panose="020B0400000000000000" pitchFamily="50" charset="-128"/>
              </a:rPr>
              <a:t>介</a:t>
            </a:r>
            <a:r>
              <a:rPr lang="en-US" altLang="ja-JP" sz="1600" b="1" dirty="0">
                <a:solidFill>
                  <a:srgbClr val="FF0000"/>
                </a:solidFill>
                <a:effectLst/>
                <a:latin typeface="BIZ UDPゴシック" panose="020B0400000000000000" pitchFamily="50" charset="-128"/>
                <a:ea typeface="BIZ UDPゴシック" panose="020B0400000000000000" pitchFamily="50" charset="-128"/>
              </a:rPr>
              <a:t>)</a:t>
            </a:r>
            <a:endParaRPr lang="ja-JP" altLang="en-US" sz="1600" b="1" dirty="0">
              <a:solidFill>
                <a:schemeClr val="tx1"/>
              </a:solidFill>
              <a:effectLst/>
              <a:latin typeface="BIZ UDPゴシック" panose="020B0400000000000000" pitchFamily="50" charset="-128"/>
              <a:ea typeface="BIZ UDPゴシック" panose="020B0400000000000000" pitchFamily="50" charset="-128"/>
            </a:endParaRPr>
          </a:p>
          <a:p>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株</a:t>
            </a:r>
            <a:r>
              <a:rPr lang="en-US" altLang="ja-JP" sz="1600" b="1" i="0" dirty="0">
                <a:solidFill>
                  <a:schemeClr val="tx1"/>
                </a:solidFill>
                <a:effectLst/>
                <a:latin typeface="BIZ UDPゴシック" panose="020B0400000000000000" pitchFamily="50" charset="-128"/>
                <a:ea typeface="BIZ UDPゴシック" panose="020B0400000000000000" pitchFamily="50" charset="-128"/>
              </a:rPr>
              <a:t>)</a:t>
            </a:r>
            <a:r>
              <a:rPr lang="ja-JP" altLang="en-US" sz="1600" b="1" i="0" dirty="0">
                <a:solidFill>
                  <a:schemeClr val="tx1"/>
                </a:solidFill>
                <a:effectLst/>
                <a:latin typeface="BIZ UDPゴシック" panose="020B0400000000000000" pitchFamily="50" charset="-128"/>
                <a:ea typeface="BIZ UDPゴシック" panose="020B0400000000000000" pitchFamily="50" charset="-128"/>
              </a:rPr>
              <a:t>トライト</a:t>
            </a:r>
            <a:endParaRPr lang="ja-JP" altLang="en-US" sz="1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8376" y="1019378"/>
            <a:ext cx="8783320" cy="878840"/>
          </a:xfrm>
          <a:prstGeom prst="rect">
            <a:avLst/>
          </a:prstGeom>
        </p:spPr>
        <p:txBody>
          <a:bodyPr vert="horz" wrap="square" lIns="0" tIns="12065" rIns="0" bIns="0" rtlCol="0">
            <a:spAutoFit/>
          </a:bodyPr>
          <a:lstStyle/>
          <a:p>
            <a:pPr marL="12700" marR="5080">
              <a:lnSpc>
                <a:spcPct val="100000"/>
              </a:lnSpc>
              <a:spcBef>
                <a:spcPts val="95"/>
              </a:spcBef>
            </a:pPr>
            <a:r>
              <a:rPr sz="2800" spc="-30" dirty="0">
                <a:latin typeface="BIZ UDPゴシック"/>
                <a:cs typeface="BIZ UDPゴシック"/>
              </a:rPr>
              <a:t>一例ではあるが、障害者支援施設等に優秀な人材を確保</a:t>
            </a:r>
            <a:r>
              <a:rPr sz="2800" spc="-45" dirty="0">
                <a:latin typeface="BIZ UDPゴシック"/>
                <a:cs typeface="BIZ UDPゴシック"/>
              </a:rPr>
              <a:t>することは非常に難しい状況にあることがわかります。</a:t>
            </a:r>
            <a:endParaRPr sz="2800">
              <a:latin typeface="BIZ UDPゴシック"/>
              <a:cs typeface="BIZ UDPゴシック"/>
            </a:endParaRPr>
          </a:p>
        </p:txBody>
      </p:sp>
      <p:pic>
        <p:nvPicPr>
          <p:cNvPr id="3" name="object 3"/>
          <p:cNvPicPr/>
          <p:nvPr/>
        </p:nvPicPr>
        <p:blipFill>
          <a:blip r:embed="rId2" cstate="print"/>
          <a:stretch>
            <a:fillRect/>
          </a:stretch>
        </p:blipFill>
        <p:spPr>
          <a:xfrm>
            <a:off x="3973068" y="2448528"/>
            <a:ext cx="3848861" cy="493026"/>
          </a:xfrm>
          <a:prstGeom prst="rect">
            <a:avLst/>
          </a:prstGeom>
        </p:spPr>
      </p:pic>
      <p:sp>
        <p:nvSpPr>
          <p:cNvPr id="5" name="正方形/長方形 4">
            <a:extLst>
              <a:ext uri="{FF2B5EF4-FFF2-40B4-BE49-F238E27FC236}">
                <a16:creationId xmlns:a16="http://schemas.microsoft.com/office/drawing/2014/main" id="{EE1AA41A-46FD-4530-B4DF-AEAB6D653CA2}"/>
              </a:ext>
            </a:extLst>
          </p:cNvPr>
          <p:cNvSpPr/>
          <p:nvPr/>
        </p:nvSpPr>
        <p:spPr>
          <a:xfrm>
            <a:off x="1905000" y="5105400"/>
            <a:ext cx="9024872" cy="1077218"/>
          </a:xfrm>
          <a:prstGeom prst="rect">
            <a:avLst/>
          </a:prstGeom>
        </p:spPr>
        <p:txBody>
          <a:bodyPr wrap="square">
            <a:spAutoFit/>
          </a:bodyPr>
          <a:lstStyle/>
          <a:p>
            <a:pPr marL="12700" marR="5080">
              <a:lnSpc>
                <a:spcPct val="100000"/>
              </a:lnSpc>
              <a:tabLst>
                <a:tab pos="1519555" algn="l"/>
              </a:tabLst>
            </a:pPr>
            <a:r>
              <a:rPr lang="ja-JP" altLang="en-US" sz="3200" spc="-50" dirty="0">
                <a:solidFill>
                  <a:srgbClr val="FF0000"/>
                </a:solidFill>
                <a:latin typeface="BIZ UDPゴシック" panose="020B0400000000000000" pitchFamily="50" charset="-128"/>
                <a:ea typeface="BIZ UDPゴシック" panose="020B0400000000000000" pitchFamily="50" charset="-128"/>
                <a:cs typeface="BIZ UDPゴシック"/>
              </a:rPr>
              <a:t>演習</a:t>
            </a:r>
            <a:r>
              <a:rPr lang="en-US" altLang="ja-JP" sz="3200" spc="-50" dirty="0">
                <a:solidFill>
                  <a:srgbClr val="FF0000"/>
                </a:solidFill>
                <a:latin typeface="BIZ UDPゴシック" panose="020B0400000000000000" pitchFamily="50" charset="-128"/>
                <a:ea typeface="BIZ UDPゴシック" panose="020B0400000000000000" pitchFamily="50" charset="-128"/>
                <a:cs typeface="BIZ UDPゴシック"/>
              </a:rPr>
              <a:t>1</a:t>
            </a:r>
            <a:r>
              <a:rPr lang="ja-JP" altLang="en-US" sz="3200" spc="-50" dirty="0">
                <a:solidFill>
                  <a:srgbClr val="FF0000"/>
                </a:solidFill>
                <a:latin typeface="BIZ UDPゴシック" panose="020B0400000000000000" pitchFamily="50" charset="-128"/>
                <a:ea typeface="BIZ UDPゴシック" panose="020B0400000000000000" pitchFamily="50" charset="-128"/>
                <a:cs typeface="BIZ UDPゴシック"/>
              </a:rPr>
              <a:t>　</a:t>
            </a:r>
            <a:r>
              <a:rPr lang="en-US" altLang="ja-JP" sz="3200" spc="-50" dirty="0">
                <a:solidFill>
                  <a:srgbClr val="FF0000"/>
                </a:solidFill>
                <a:latin typeface="BIZ UDPゴシック" panose="020B0400000000000000" pitchFamily="50" charset="-128"/>
                <a:ea typeface="BIZ UDPゴシック" panose="020B0400000000000000" pitchFamily="50" charset="-128"/>
                <a:cs typeface="BIZ UDPゴシック"/>
              </a:rPr>
              <a:t> </a:t>
            </a:r>
            <a:r>
              <a:rPr lang="ja-JP" altLang="en-US" sz="3200" spc="-10" dirty="0">
                <a:latin typeface="BIZ UDPゴシック" panose="020B0400000000000000" pitchFamily="50" charset="-128"/>
                <a:ea typeface="BIZ UDPゴシック" panose="020B0400000000000000" pitchFamily="50" charset="-128"/>
                <a:cs typeface="BIZ UDPゴシック"/>
              </a:rPr>
              <a:t>優秀な人材の獲得するにはどうすれば</a:t>
            </a:r>
            <a:r>
              <a:rPr lang="ja-JP" altLang="en-US" sz="3200" spc="-50" dirty="0">
                <a:latin typeface="BIZ UDPゴシック" panose="020B0400000000000000" pitchFamily="50" charset="-128"/>
                <a:ea typeface="BIZ UDPゴシック" panose="020B0400000000000000" pitchFamily="50" charset="-128"/>
                <a:cs typeface="BIZ UDPゴシック"/>
              </a:rPr>
              <a:t>良</a:t>
            </a:r>
            <a:r>
              <a:rPr lang="ja-JP" altLang="en-US" sz="3200" dirty="0">
                <a:latin typeface="BIZ UDPゴシック" panose="020B0400000000000000" pitchFamily="50" charset="-128"/>
                <a:ea typeface="BIZ UDPゴシック" panose="020B0400000000000000" pitchFamily="50" charset="-128"/>
                <a:cs typeface="BIZ UDPゴシック"/>
              </a:rPr>
              <a:t>いのか、知恵を絞って考えて下さい</a:t>
            </a:r>
            <a:r>
              <a:rPr lang="ja-JP" altLang="en-US" sz="3200" spc="-50" dirty="0">
                <a:latin typeface="BIZ UDPゴシック" panose="020B0400000000000000" pitchFamily="50" charset="-128"/>
                <a:ea typeface="BIZ UDPゴシック" panose="020B0400000000000000" pitchFamily="50" charset="-128"/>
                <a:cs typeface="BIZ UDPゴシック"/>
              </a:rPr>
              <a:t>。</a:t>
            </a:r>
            <a:endParaRPr lang="ja-JP" altLang="en-US" sz="3200" dirty="0">
              <a:latin typeface="BIZ UDPゴシック" panose="020B0400000000000000" pitchFamily="50" charset="-128"/>
              <a:ea typeface="BIZ UDPゴシック" panose="020B0400000000000000" pitchFamily="50" charset="-128"/>
              <a:cs typeface="BIZ UDPゴシック"/>
            </a:endParaRPr>
          </a:p>
        </p:txBody>
      </p:sp>
      <p:sp>
        <p:nvSpPr>
          <p:cNvPr id="7" name="テキスト ボックス 6">
            <a:extLst>
              <a:ext uri="{FF2B5EF4-FFF2-40B4-BE49-F238E27FC236}">
                <a16:creationId xmlns:a16="http://schemas.microsoft.com/office/drawing/2014/main" id="{E9EBE301-B6CC-E280-B033-7A8AE2D6D560}"/>
              </a:ext>
            </a:extLst>
          </p:cNvPr>
          <p:cNvSpPr txBox="1"/>
          <p:nvPr/>
        </p:nvSpPr>
        <p:spPr>
          <a:xfrm>
            <a:off x="2441114" y="3212976"/>
            <a:ext cx="6912768" cy="1077218"/>
          </a:xfrm>
          <a:prstGeom prst="rect">
            <a:avLst/>
          </a:prstGeom>
          <a:noFill/>
        </p:spPr>
        <p:txBody>
          <a:bodyPr wrap="square" rtlCol="0">
            <a:spAutoFit/>
          </a:bodyPr>
          <a:lstStyle/>
          <a:p>
            <a:pPr algn="ctr"/>
            <a:r>
              <a:rPr kumimoji="1" lang="ja-JP" altLang="en-US" sz="3200" dirty="0">
                <a:latin typeface="BIZ UDPゴシック" panose="020B0400000000000000" pitchFamily="50" charset="-128"/>
                <a:ea typeface="BIZ UDPゴシック" panose="020B0400000000000000" pitchFamily="50" charset="-128"/>
              </a:rPr>
              <a:t>事業所運営者の問題ではありますが、</a:t>
            </a:r>
          </a:p>
          <a:p>
            <a:pPr algn="ctr"/>
            <a:r>
              <a:rPr kumimoji="1" lang="ja-JP" altLang="en-US" sz="3200" dirty="0">
                <a:latin typeface="BIZ UDPゴシック" panose="020B0400000000000000" pitchFamily="50" charset="-128"/>
                <a:ea typeface="BIZ UDPゴシック" panose="020B0400000000000000" pitchFamily="50" charset="-128"/>
              </a:rPr>
              <a:t>どうする？どうする？</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2806</TotalTime>
  <Words>2137</Words>
  <Application>Microsoft Office PowerPoint</Application>
  <PresentationFormat>ワイド画面</PresentationFormat>
  <Paragraphs>331</Paragraphs>
  <Slides>44</Slides>
  <Notes>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44</vt:i4>
      </vt:variant>
    </vt:vector>
  </HeadingPairs>
  <TitlesOfParts>
    <vt:vector size="49" baseType="lpstr">
      <vt:lpstr>BIZ UDPゴシック</vt:lpstr>
      <vt:lpstr>BIZ UDゴシック</vt:lpstr>
      <vt:lpstr>Arial</vt:lpstr>
      <vt:lpstr>Calibri</vt:lpstr>
      <vt:lpstr>Office ​​テーマ</vt:lpstr>
      <vt:lpstr>PowerPoint プレゼンテーション</vt:lpstr>
      <vt:lpstr>研修全体の流れ</vt:lpstr>
      <vt:lpstr>PowerPoint プレゼンテーション</vt:lpstr>
      <vt:lpstr>人材育成は事業所の最重要課題</vt:lpstr>
      <vt:lpstr>人材育成をどのようにしていますか？</vt:lpstr>
      <vt:lpstr>人材育成の前提条件</vt:lpstr>
      <vt:lpstr>④ 優秀な人材を獲得する</vt:lpstr>
      <vt:lpstr>PowerPoint プレゼンテーション</vt:lpstr>
      <vt:lpstr>PowerPoint プレゼンテーション</vt:lpstr>
      <vt:lpstr>PowerPoint プレゼンテーション</vt:lpstr>
      <vt:lpstr>PowerPoint プレゼンテーション</vt:lpstr>
      <vt:lpstr>サビ児管の役割（業務）</vt:lpstr>
      <vt:lpstr>サービス等利用計画と個別支援計画の関係</vt:lpstr>
      <vt:lpstr>障害者総合支援法に基づく指定障害福祉サービス事業者の人員、 設備及び運営に関する基準（抄）</vt:lpstr>
      <vt:lpstr>４ サービス管理責任者は、アセスメント及び支援内容の検討結果に基づき、利用者及びその家族の生活に対する意向、総合的な支援の方針、生活全般の質を向上させるための課題、指定療養介護の目標及びその達成時期、指定療養介護 を提供する上での留意事項等を記載した療養介護計画の原案を作成しなければならない。この場合において、当該指定療養介護事業所が提供する指定療養 介護以外の保健医療サービス又はその他の福祉サービス等との連携を含めて 療養介護計画の原案に位置付けるよう努めなければならない。</vt:lpstr>
      <vt:lpstr>PowerPoint プレゼンテーション</vt:lpstr>
      <vt:lpstr>８ サービス管理責任者は、療養介護計画の作成後、療養介護計画の実施状況の把握（利用者についての継続的なアセスメントを含む。以下「モニタリング」という。）を行うとともに、少なくとも六月に一回以上、療養介護計画の見直しを行い、必要に応じて療養介護計画の変更を行うものとする。</vt:lpstr>
      <vt:lpstr>その他の業務</vt:lpstr>
      <vt:lpstr>＊サービス提供者（職員・従業者）への指導・助言に関すること（第59条-3）</vt:lpstr>
      <vt:lpstr>サービス提供職員・従業者への指導・助言</vt:lpstr>
      <vt:lpstr>PowerPoint プレゼンテーション</vt:lpstr>
      <vt:lpstr>研修で実施している</vt:lpstr>
      <vt:lpstr>PowerPoint プレゼンテーション</vt:lpstr>
      <vt:lpstr>PowerPoint プレゼンテーション</vt:lpstr>
      <vt:lpstr>PowerPoint プレゼンテーション</vt:lpstr>
      <vt:lpstr>人材育成に関する調査</vt:lpstr>
      <vt:lpstr>人材育成に役立つ理論</vt:lpstr>
      <vt:lpstr>経験学習モデル （コルプモデル）</vt:lpstr>
      <vt:lpstr>経験学習モデル （コルプモデル）</vt:lpstr>
      <vt:lpstr>経験学習モデルにおいては「能動的実験・具体的経験」と「内省的観察・抽象的概念化」という二つのモードが循環しながら、知識が創造され、学習が生起すると考えられています。「能動的実験や具体的経験をともなわない内省的観察・抽象的概念化」は、「抽象的な概念形成」に終わり、実世界において実効をもたないことが指摘されています。</vt:lpstr>
      <vt:lpstr>「具体的経験」</vt:lpstr>
      <vt:lpstr>経験をコーディネートする</vt:lpstr>
      <vt:lpstr>PowerPoint プレゼンテーション</vt:lpstr>
      <vt:lpstr>内省的観察</vt:lpstr>
      <vt:lpstr>内省的観察への関与</vt:lpstr>
      <vt:lpstr>抽象的概念化</vt:lpstr>
      <vt:lpstr>PowerPoint プレゼンテーション</vt:lpstr>
      <vt:lpstr>サービス管理責任者・児童発達管理責任者の力量が人材育成に直結する</vt:lpstr>
      <vt:lpstr>業務の中で実施している On ｔhe Job Training</vt:lpstr>
      <vt:lpstr>継続的な自職場指導を実施する環境</vt:lpstr>
      <vt:lpstr>優秀な人材の確保</vt:lpstr>
      <vt:lpstr>PowerPoint プレゼンテーション</vt:lpstr>
      <vt:lpstr>障害福祉全体の課題</vt:lpstr>
      <vt:lpstr>ご静聴ありがとうございました</vt:lpstr>
    </vt:vector>
  </TitlesOfParts>
  <Company>東洋大学</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スーパービジョン</dc:title>
  <dc:creator>東洋大学</dc:creator>
  <cp:lastModifiedBy>本名靖</cp:lastModifiedBy>
  <cp:revision>164</cp:revision>
  <cp:lastPrinted>2021-05-20T05:34:47Z</cp:lastPrinted>
  <dcterms:created xsi:type="dcterms:W3CDTF">2014-02-17T09:26:49Z</dcterms:created>
  <dcterms:modified xsi:type="dcterms:W3CDTF">2023-09-11T09:16:07Z</dcterms:modified>
</cp:coreProperties>
</file>